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x="18288000" cy="10287000"/>
  <p:notesSz cx="6858000" cy="9144000"/>
  <p:embeddedFontLst>
    <p:embeddedFont>
      <p:font typeface="Trocchi" charset="1" panose="00000500000000000000"/>
      <p:regular r:id="rId24"/>
    </p:embeddedFont>
    <p:embeddedFont>
      <p:font typeface="Abril Fatface" charset="1" panose="02000503000000020003"/>
      <p:regular r:id="rId25"/>
    </p:embeddedFont>
    <p:embeddedFont>
      <p:font typeface="Open Sans" charset="1" panose="020B0606030504020204"/>
      <p:regular r:id="rId26"/>
    </p:embeddedFont>
    <p:embeddedFont>
      <p:font typeface="Arimo" charset="1" panose="020B0604020202020204"/>
      <p:regular r:id="rId27"/>
    </p:embeddedFont>
    <p:embeddedFont>
      <p:font typeface="IBM Plex Sans Bold" charset="1" panose="020B0803050203000203"/>
      <p:regular r:id="rId28"/>
    </p:embeddedFont>
    <p:embeddedFont>
      <p:font typeface="Proxima Nova" charset="1" panose="02000506030000020004"/>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slides/slide17.xml" Type="http://schemas.openxmlformats.org/officeDocument/2006/relationships/slide"/><Relationship Id="rId23" Target="slides/slide18.xml" Type="http://schemas.openxmlformats.org/officeDocument/2006/relationships/slide"/><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10.svg>
</file>

<file path=ppt/media/image11.png>
</file>

<file path=ppt/media/image12.svg>
</file>

<file path=ppt/media/image13.jpeg>
</file>

<file path=ppt/media/image14.jpeg>
</file>

<file path=ppt/media/image15.png>
</file>

<file path=ppt/media/image16.svg>
</file>

<file path=ppt/media/image17.jpeg>
</file>

<file path=ppt/media/image18.jpeg>
</file>

<file path=ppt/media/image19.png>
</file>

<file path=ppt/media/image2.png>
</file>

<file path=ppt/media/image20.jpeg>
</file>

<file path=ppt/media/image21.jpeg>
</file>

<file path=ppt/media/image22.png>
</file>

<file path=ppt/media/image23.jpeg>
</file>

<file path=ppt/media/image24.jpeg>
</file>

<file path=ppt/media/image25.png>
</file>

<file path=ppt/media/image26.jpeg>
</file>

<file path=ppt/media/image27.jpeg>
</file>

<file path=ppt/media/image28.png>
</file>

<file path=ppt/media/image29.jpeg>
</file>

<file path=ppt/media/image3.png>
</file>

<file path=ppt/media/image30.jpeg>
</file>

<file path=ppt/media/image31.jpeg>
</file>

<file path=ppt/media/image4.svg>
</file>

<file path=ppt/media/image5.png>
</file>

<file path=ppt/media/image6.svg>
</file>

<file path=ppt/media/image7.png>
</file>

<file path=ppt/media/image8.sv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 Id="rId6" Target="../media/image5.png" Type="http://schemas.openxmlformats.org/officeDocument/2006/relationships/image"/><Relationship Id="rId7" Target="../media/image6.svg" Type="http://schemas.openxmlformats.org/officeDocument/2006/relationships/image"/><Relationship Id="rId8" Target="../media/image7.png" Type="http://schemas.openxmlformats.org/officeDocument/2006/relationships/image"/><Relationship Id="rId9" Target="../media/image8.sv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3.jpeg" Type="http://schemas.openxmlformats.org/officeDocument/2006/relationships/image"/><Relationship Id="rId6" Target="../media/image26.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7.jpe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8.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9.jpe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9.jpeg" Type="http://schemas.openxmlformats.org/officeDocument/2006/relationships/image"/><Relationship Id="rId6" Target="../media/image26.jpe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30.jpe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23.jpeg" Type="http://schemas.openxmlformats.org/officeDocument/2006/relationships/image"/><Relationship Id="rId6" Target="../media/image31.jpe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3.jpeg" Type="http://schemas.openxmlformats.org/officeDocument/2006/relationships/image"/><Relationship Id="rId6" Target="../media/image14.jpe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17.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8.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1.png" Type="http://schemas.openxmlformats.org/officeDocument/2006/relationships/image"/><Relationship Id="rId4" Target="../media/image12.svg" Type="http://schemas.openxmlformats.org/officeDocument/2006/relationships/image"/><Relationship Id="rId5" Target="../media/image19.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20.jpeg" Type="http://schemas.openxmlformats.org/officeDocument/2006/relationships/image"/><Relationship Id="rId6" Target="../media/image21.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22.png" Type="http://schemas.openxmlformats.org/officeDocument/2006/relationships/image"/><Relationship Id="rId6" Target="../media/image23.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 Id="rId7" Target="../media/image24.jpe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15.png" Type="http://schemas.openxmlformats.org/officeDocument/2006/relationships/image"/><Relationship Id="rId4" Target="../media/image16.svg" Type="http://schemas.openxmlformats.org/officeDocument/2006/relationships/image"/><Relationship Id="rId5" Target="../media/image2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0">
            <a:off x="12664779" y="455966"/>
            <a:ext cx="5287586" cy="5287586"/>
            <a:chOff x="0" y="0"/>
            <a:chExt cx="812800" cy="812800"/>
          </a:xfrm>
        </p:grpSpPr>
        <p:sp>
          <p:nvSpPr>
            <p:cNvPr name="Freeform 4" id="4"/>
            <p:cNvSpPr/>
            <p:nvPr/>
          </p:nvSpPr>
          <p:spPr>
            <a:xfrm flipH="false" flipV="false" rot="0">
              <a:off x="0" y="0"/>
              <a:ext cx="812800" cy="812800"/>
            </a:xfrm>
            <a:custGeom>
              <a:avLst/>
              <a:gdLst/>
              <a:ahLst/>
              <a:cxnLst/>
              <a:rect r="r" b="b" t="t" l="l"/>
              <a:pathLst>
                <a:path h="812800" w="812800">
                  <a:moveTo>
                    <a:pt x="587099" y="12424"/>
                  </a:moveTo>
                  <a:lnTo>
                    <a:pt x="800376" y="225701"/>
                  </a:lnTo>
                  <a:cubicBezTo>
                    <a:pt x="808331" y="233656"/>
                    <a:pt x="812800" y="244445"/>
                    <a:pt x="812800" y="255695"/>
                  </a:cubicBezTo>
                  <a:lnTo>
                    <a:pt x="812800" y="557105"/>
                  </a:lnTo>
                  <a:cubicBezTo>
                    <a:pt x="812800" y="568355"/>
                    <a:pt x="808331" y="579144"/>
                    <a:pt x="800376" y="587099"/>
                  </a:cubicBezTo>
                  <a:lnTo>
                    <a:pt x="587099" y="800376"/>
                  </a:lnTo>
                  <a:cubicBezTo>
                    <a:pt x="579144" y="808331"/>
                    <a:pt x="568355" y="812800"/>
                    <a:pt x="557105" y="812800"/>
                  </a:cubicBezTo>
                  <a:lnTo>
                    <a:pt x="255695" y="812800"/>
                  </a:lnTo>
                  <a:cubicBezTo>
                    <a:pt x="244445" y="812800"/>
                    <a:pt x="233656" y="808331"/>
                    <a:pt x="225701" y="800376"/>
                  </a:cubicBezTo>
                  <a:lnTo>
                    <a:pt x="12424" y="587099"/>
                  </a:lnTo>
                  <a:cubicBezTo>
                    <a:pt x="4469" y="579144"/>
                    <a:pt x="0" y="568355"/>
                    <a:pt x="0" y="557105"/>
                  </a:cubicBezTo>
                  <a:lnTo>
                    <a:pt x="0" y="255695"/>
                  </a:lnTo>
                  <a:cubicBezTo>
                    <a:pt x="0" y="244445"/>
                    <a:pt x="4469" y="233656"/>
                    <a:pt x="12424" y="225701"/>
                  </a:cubicBezTo>
                  <a:lnTo>
                    <a:pt x="225701" y="12424"/>
                  </a:lnTo>
                  <a:cubicBezTo>
                    <a:pt x="233656" y="4469"/>
                    <a:pt x="244445" y="0"/>
                    <a:pt x="255695" y="0"/>
                  </a:cubicBezTo>
                  <a:lnTo>
                    <a:pt x="557105" y="0"/>
                  </a:lnTo>
                  <a:cubicBezTo>
                    <a:pt x="568355" y="0"/>
                    <a:pt x="579144" y="4469"/>
                    <a:pt x="587099" y="12424"/>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w="12700">
              <a:solidFill>
                <a:srgbClr val="000000"/>
              </a:solidFill>
            </a:ln>
          </p:spPr>
        </p:sp>
      </p:grpSp>
      <p:grpSp>
        <p:nvGrpSpPr>
          <p:cNvPr name="Group 5" id="5"/>
          <p:cNvGrpSpPr/>
          <p:nvPr/>
        </p:nvGrpSpPr>
        <p:grpSpPr>
          <a:xfrm rot="0">
            <a:off x="13226286" y="710716"/>
            <a:ext cx="4432784" cy="4432784"/>
            <a:chOff x="0" y="0"/>
            <a:chExt cx="812800" cy="812800"/>
          </a:xfrm>
        </p:grpSpPr>
        <p:sp>
          <p:nvSpPr>
            <p:cNvPr name="Freeform 6" id="6"/>
            <p:cNvSpPr/>
            <p:nvPr/>
          </p:nvSpPr>
          <p:spPr>
            <a:xfrm flipH="false" flipV="false" rot="0">
              <a:off x="0" y="0"/>
              <a:ext cx="812800" cy="812800"/>
            </a:xfrm>
            <a:custGeom>
              <a:avLst/>
              <a:gdLst/>
              <a:ahLst/>
              <a:cxnLst/>
              <a:rect r="r" b="b" t="t" l="l"/>
              <a:pathLst>
                <a:path h="812800" w="812800">
                  <a:moveTo>
                    <a:pt x="589495" y="14820"/>
                  </a:moveTo>
                  <a:lnTo>
                    <a:pt x="797980" y="223305"/>
                  </a:lnTo>
                  <a:cubicBezTo>
                    <a:pt x="807469" y="232794"/>
                    <a:pt x="812800" y="245664"/>
                    <a:pt x="812800" y="259083"/>
                  </a:cubicBezTo>
                  <a:lnTo>
                    <a:pt x="812800" y="553717"/>
                  </a:lnTo>
                  <a:cubicBezTo>
                    <a:pt x="812800" y="567136"/>
                    <a:pt x="807469" y="580006"/>
                    <a:pt x="797980" y="589495"/>
                  </a:cubicBezTo>
                  <a:lnTo>
                    <a:pt x="589495" y="797980"/>
                  </a:lnTo>
                  <a:cubicBezTo>
                    <a:pt x="580006" y="807469"/>
                    <a:pt x="567136" y="812800"/>
                    <a:pt x="553717" y="812800"/>
                  </a:cubicBezTo>
                  <a:lnTo>
                    <a:pt x="259083" y="812800"/>
                  </a:lnTo>
                  <a:cubicBezTo>
                    <a:pt x="245664" y="812800"/>
                    <a:pt x="232794" y="807469"/>
                    <a:pt x="223305" y="797980"/>
                  </a:cubicBezTo>
                  <a:lnTo>
                    <a:pt x="14820" y="589495"/>
                  </a:lnTo>
                  <a:cubicBezTo>
                    <a:pt x="5331" y="580006"/>
                    <a:pt x="0" y="567136"/>
                    <a:pt x="0" y="553717"/>
                  </a:cubicBezTo>
                  <a:lnTo>
                    <a:pt x="0" y="259083"/>
                  </a:lnTo>
                  <a:cubicBezTo>
                    <a:pt x="0" y="245664"/>
                    <a:pt x="5331" y="232794"/>
                    <a:pt x="14820" y="223305"/>
                  </a:cubicBezTo>
                  <a:lnTo>
                    <a:pt x="223305" y="14820"/>
                  </a:lnTo>
                  <a:cubicBezTo>
                    <a:pt x="232794" y="5331"/>
                    <a:pt x="245664" y="0"/>
                    <a:pt x="259083" y="0"/>
                  </a:cubicBezTo>
                  <a:lnTo>
                    <a:pt x="553717" y="0"/>
                  </a:lnTo>
                  <a:cubicBezTo>
                    <a:pt x="567136" y="0"/>
                    <a:pt x="580006" y="5331"/>
                    <a:pt x="589495" y="14820"/>
                  </a:cubicBezTo>
                  <a:close/>
                </a:path>
              </a:pathLst>
            </a:custGeom>
            <a:blipFill>
              <a:blip r:embed="rId3"/>
              <a:stretch>
                <a:fillRect l="0" t="-6022" r="0" b="-6022"/>
              </a:stretch>
            </a:blipFill>
          </p:spPr>
        </p:sp>
      </p:grpSp>
      <p:grpSp>
        <p:nvGrpSpPr>
          <p:cNvPr name="Group 7" id="7"/>
          <p:cNvGrpSpPr/>
          <p:nvPr/>
        </p:nvGrpSpPr>
        <p:grpSpPr>
          <a:xfrm rot="-10800000">
            <a:off x="1028700" y="3488204"/>
            <a:ext cx="10790994" cy="2842575"/>
            <a:chOff x="0" y="0"/>
            <a:chExt cx="2842073" cy="748662"/>
          </a:xfrm>
        </p:grpSpPr>
        <p:sp>
          <p:nvSpPr>
            <p:cNvPr name="Freeform 8" id="8"/>
            <p:cNvSpPr/>
            <p:nvPr/>
          </p:nvSpPr>
          <p:spPr>
            <a:xfrm flipH="false" flipV="false" rot="0">
              <a:off x="0" y="0"/>
              <a:ext cx="2842073" cy="748662"/>
            </a:xfrm>
            <a:custGeom>
              <a:avLst/>
              <a:gdLst/>
              <a:ahLst/>
              <a:cxnLst/>
              <a:rect r="r" b="b" t="t" l="l"/>
              <a:pathLst>
                <a:path h="748662" w="2842073">
                  <a:moveTo>
                    <a:pt x="8609" y="0"/>
                  </a:moveTo>
                  <a:lnTo>
                    <a:pt x="2833463" y="0"/>
                  </a:lnTo>
                  <a:cubicBezTo>
                    <a:pt x="2838218" y="0"/>
                    <a:pt x="2842073" y="3855"/>
                    <a:pt x="2842073" y="8609"/>
                  </a:cubicBezTo>
                  <a:lnTo>
                    <a:pt x="2842073" y="740052"/>
                  </a:lnTo>
                  <a:cubicBezTo>
                    <a:pt x="2842073" y="742336"/>
                    <a:pt x="2841166" y="744526"/>
                    <a:pt x="2839551" y="746140"/>
                  </a:cubicBezTo>
                  <a:cubicBezTo>
                    <a:pt x="2837936" y="747755"/>
                    <a:pt x="2835747" y="748662"/>
                    <a:pt x="2833463" y="748662"/>
                  </a:cubicBezTo>
                  <a:lnTo>
                    <a:pt x="8609" y="748662"/>
                  </a:lnTo>
                  <a:cubicBezTo>
                    <a:pt x="3855" y="748662"/>
                    <a:pt x="0" y="744807"/>
                    <a:pt x="0" y="740052"/>
                  </a:cubicBezTo>
                  <a:lnTo>
                    <a:pt x="0" y="8609"/>
                  </a:lnTo>
                  <a:cubicBezTo>
                    <a:pt x="0" y="6326"/>
                    <a:pt x="907" y="4136"/>
                    <a:pt x="2522" y="2522"/>
                  </a:cubicBezTo>
                  <a:cubicBezTo>
                    <a:pt x="4136" y="907"/>
                    <a:pt x="6326" y="0"/>
                    <a:pt x="8609" y="0"/>
                  </a:cubicBezTo>
                  <a:close/>
                </a:path>
              </a:pathLst>
            </a:custGeom>
            <a:gradFill rotWithShape="true">
              <a:gsLst>
                <a:gs pos="0">
                  <a:srgbClr val="08122E">
                    <a:alpha val="100000"/>
                  </a:srgbClr>
                </a:gs>
                <a:gs pos="100000">
                  <a:srgbClr val="2D5297">
                    <a:alpha val="100000"/>
                  </a:srgbClr>
                </a:gs>
              </a:gsLst>
              <a:path path="circle">
                <a:fillToRect l="50000" r="50000" t="50000" b="50000"/>
              </a:path>
            </a:gradFill>
            <a:ln cap="sq">
              <a:noFill/>
              <a:prstDash val="solid"/>
              <a:miter/>
            </a:ln>
          </p:spPr>
        </p:sp>
        <p:sp>
          <p:nvSpPr>
            <p:cNvPr name="TextBox 9" id="9"/>
            <p:cNvSpPr txBox="true"/>
            <p:nvPr/>
          </p:nvSpPr>
          <p:spPr>
            <a:xfrm>
              <a:off x="0" y="-47625"/>
              <a:ext cx="2842073" cy="796287"/>
            </a:xfrm>
            <a:prstGeom prst="rect">
              <a:avLst/>
            </a:prstGeom>
          </p:spPr>
          <p:txBody>
            <a:bodyPr anchor="ctr" rtlCol="false" tIns="50800" lIns="50800" bIns="50800" rIns="50800"/>
            <a:lstStyle/>
            <a:p>
              <a:pPr algn="ctr">
                <a:lnSpc>
                  <a:spcPts val="3418"/>
                </a:lnSpc>
              </a:pPr>
            </a:p>
          </p:txBody>
        </p:sp>
      </p:grpSp>
      <p:sp>
        <p:nvSpPr>
          <p:cNvPr name="Freeform 10" id="10"/>
          <p:cNvSpPr/>
          <p:nvPr/>
        </p:nvSpPr>
        <p:spPr>
          <a:xfrm flipH="false" flipV="false" rot="0">
            <a:off x="1493974" y="1829308"/>
            <a:ext cx="1102997" cy="575088"/>
          </a:xfrm>
          <a:custGeom>
            <a:avLst/>
            <a:gdLst/>
            <a:ahLst/>
            <a:cxnLst/>
            <a:rect r="r" b="b" t="t" l="l"/>
            <a:pathLst>
              <a:path h="575088" w="1102997">
                <a:moveTo>
                  <a:pt x="0" y="0"/>
                </a:moveTo>
                <a:lnTo>
                  <a:pt x="1102997" y="0"/>
                </a:lnTo>
                <a:lnTo>
                  <a:pt x="1102997" y="575088"/>
                </a:lnTo>
                <a:lnTo>
                  <a:pt x="0" y="57508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11" id="11"/>
          <p:cNvSpPr/>
          <p:nvPr/>
        </p:nvSpPr>
        <p:spPr>
          <a:xfrm flipH="false" flipV="false" rot="0">
            <a:off x="-1026531" y="373368"/>
            <a:ext cx="2724332" cy="1490953"/>
          </a:xfrm>
          <a:custGeom>
            <a:avLst/>
            <a:gdLst/>
            <a:ahLst/>
            <a:cxnLst/>
            <a:rect r="r" b="b" t="t" l="l"/>
            <a:pathLst>
              <a:path h="1490953" w="2724332">
                <a:moveTo>
                  <a:pt x="0" y="0"/>
                </a:moveTo>
                <a:lnTo>
                  <a:pt x="2724332" y="0"/>
                </a:lnTo>
                <a:lnTo>
                  <a:pt x="2724332" y="1490953"/>
                </a:lnTo>
                <a:lnTo>
                  <a:pt x="0" y="1490953"/>
                </a:lnTo>
                <a:lnTo>
                  <a:pt x="0" y="0"/>
                </a:lnTo>
                <a:close/>
              </a:path>
            </a:pathLst>
          </a:custGeom>
          <a:blipFill>
            <a:blip r:embed="rId6">
              <a:extLst>
                <a:ext uri="{96DAC541-7B7A-43D3-8B79-37D633B846F1}">
                  <asvg:svgBlip xmlns:asvg="http://schemas.microsoft.com/office/drawing/2016/SVG/main" r:embed="rId7"/>
                </a:ext>
              </a:extLst>
            </a:blip>
            <a:stretch>
              <a:fillRect l="0" t="0" r="0" b="0"/>
            </a:stretch>
          </a:blipFill>
        </p:spPr>
      </p:sp>
      <p:sp>
        <p:nvSpPr>
          <p:cNvPr name="AutoShape 12" id="12"/>
          <p:cNvSpPr/>
          <p:nvPr/>
        </p:nvSpPr>
        <p:spPr>
          <a:xfrm>
            <a:off x="0" y="9108757"/>
            <a:ext cx="10500515" cy="0"/>
          </a:xfrm>
          <a:prstGeom prst="line">
            <a:avLst/>
          </a:prstGeom>
          <a:ln cap="flat" w="19050">
            <a:solidFill>
              <a:srgbClr val="FFFFFF"/>
            </a:solidFill>
            <a:prstDash val="solid"/>
            <a:headEnd type="none" len="sm" w="sm"/>
            <a:tailEnd type="none" len="sm" w="sm"/>
          </a:ln>
        </p:spPr>
      </p:sp>
      <p:sp>
        <p:nvSpPr>
          <p:cNvPr name="Freeform 13" id="13"/>
          <p:cNvSpPr/>
          <p:nvPr/>
        </p:nvSpPr>
        <p:spPr>
          <a:xfrm flipH="true" flipV="false" rot="0">
            <a:off x="1493974" y="8930670"/>
            <a:ext cx="707704" cy="337125"/>
          </a:xfrm>
          <a:custGeom>
            <a:avLst/>
            <a:gdLst/>
            <a:ahLst/>
            <a:cxnLst/>
            <a:rect r="r" b="b" t="t" l="l"/>
            <a:pathLst>
              <a:path h="337125" w="707704">
                <a:moveTo>
                  <a:pt x="707704" y="0"/>
                </a:moveTo>
                <a:lnTo>
                  <a:pt x="0" y="0"/>
                </a:lnTo>
                <a:lnTo>
                  <a:pt x="0" y="337125"/>
                </a:lnTo>
                <a:lnTo>
                  <a:pt x="707704" y="337125"/>
                </a:lnTo>
                <a:lnTo>
                  <a:pt x="707704" y="0"/>
                </a:lnTo>
                <a:close/>
              </a:path>
            </a:pathLst>
          </a:custGeom>
          <a:blipFill>
            <a:blip r:embed="rId8">
              <a:extLst>
                <a:ext uri="{96DAC541-7B7A-43D3-8B79-37D633B846F1}">
                  <asvg:svgBlip xmlns:asvg="http://schemas.microsoft.com/office/drawing/2016/SVG/main" r:embed="rId9"/>
                </a:ext>
              </a:extLst>
            </a:blip>
            <a:stretch>
              <a:fillRect l="0" t="0" r="0" b="0"/>
            </a:stretch>
          </a:blipFill>
        </p:spPr>
      </p:sp>
      <p:sp>
        <p:nvSpPr>
          <p:cNvPr name="Freeform 14" id="14"/>
          <p:cNvSpPr/>
          <p:nvPr/>
        </p:nvSpPr>
        <p:spPr>
          <a:xfrm flipH="false" flipV="false" rot="0">
            <a:off x="14104747" y="6172200"/>
            <a:ext cx="4183253" cy="4114800"/>
          </a:xfrm>
          <a:custGeom>
            <a:avLst/>
            <a:gdLst/>
            <a:ahLst/>
            <a:cxnLst/>
            <a:rect r="r" b="b" t="t" l="l"/>
            <a:pathLst>
              <a:path h="4114800" w="4183253">
                <a:moveTo>
                  <a:pt x="0" y="0"/>
                </a:moveTo>
                <a:lnTo>
                  <a:pt x="4183253" y="0"/>
                </a:lnTo>
                <a:lnTo>
                  <a:pt x="4183253" y="4114800"/>
                </a:lnTo>
                <a:lnTo>
                  <a:pt x="0" y="4114800"/>
                </a:lnTo>
                <a:lnTo>
                  <a:pt x="0" y="0"/>
                </a:lnTo>
                <a:close/>
              </a:path>
            </a:pathLst>
          </a:custGeom>
          <a:blipFill>
            <a:blip r:embed="rId10">
              <a:extLst>
                <a:ext uri="{96DAC541-7B7A-43D3-8B79-37D633B846F1}">
                  <asvg:svgBlip xmlns:asvg="http://schemas.microsoft.com/office/drawing/2016/SVG/main" r:embed="rId11"/>
                </a:ext>
              </a:extLst>
            </a:blip>
            <a:stretch>
              <a:fillRect l="0" t="0" r="0" b="0"/>
            </a:stretch>
          </a:blipFill>
        </p:spPr>
      </p:sp>
      <p:sp>
        <p:nvSpPr>
          <p:cNvPr name="TextBox 15" id="15"/>
          <p:cNvSpPr txBox="true"/>
          <p:nvPr/>
        </p:nvSpPr>
        <p:spPr>
          <a:xfrm rot="0">
            <a:off x="4323128" y="271145"/>
            <a:ext cx="10148255" cy="1429385"/>
          </a:xfrm>
          <a:prstGeom prst="rect">
            <a:avLst/>
          </a:prstGeom>
        </p:spPr>
        <p:txBody>
          <a:bodyPr anchor="t" rtlCol="false" tIns="0" lIns="0" bIns="0" rIns="0">
            <a:spAutoFit/>
          </a:bodyPr>
          <a:lstStyle/>
          <a:p>
            <a:pPr algn="l">
              <a:lnSpc>
                <a:spcPts val="5740"/>
              </a:lnSpc>
            </a:pPr>
            <a:r>
              <a:rPr lang="en-US" sz="4100">
                <a:solidFill>
                  <a:srgbClr val="FFFFFF"/>
                </a:solidFill>
                <a:latin typeface="Trocchi"/>
                <a:ea typeface="Trocchi"/>
                <a:cs typeface="Trocchi"/>
                <a:sym typeface="Trocchi"/>
              </a:rPr>
              <a:t>Centro de Bachillerato Tecnológico núm. 3 Zumpango </a:t>
            </a:r>
          </a:p>
        </p:txBody>
      </p:sp>
      <p:sp>
        <p:nvSpPr>
          <p:cNvPr name="TextBox 16" id="16"/>
          <p:cNvSpPr txBox="true"/>
          <p:nvPr/>
        </p:nvSpPr>
        <p:spPr>
          <a:xfrm rot="0">
            <a:off x="4323128" y="1769071"/>
            <a:ext cx="10148255" cy="788035"/>
          </a:xfrm>
          <a:prstGeom prst="rect">
            <a:avLst/>
          </a:prstGeom>
        </p:spPr>
        <p:txBody>
          <a:bodyPr anchor="t" rtlCol="false" tIns="0" lIns="0" bIns="0" rIns="0">
            <a:spAutoFit/>
          </a:bodyPr>
          <a:lstStyle/>
          <a:p>
            <a:pPr algn="l">
              <a:lnSpc>
                <a:spcPts val="6439"/>
              </a:lnSpc>
            </a:pPr>
            <a:r>
              <a:rPr lang="en-US" sz="4599">
                <a:solidFill>
                  <a:srgbClr val="FFFFFF"/>
                </a:solidFill>
                <a:latin typeface="Trocchi"/>
                <a:ea typeface="Trocchi"/>
                <a:cs typeface="Trocchi"/>
                <a:sym typeface="Trocchi"/>
              </a:rPr>
              <a:t>Tecnico En Informatica</a:t>
            </a:r>
          </a:p>
        </p:txBody>
      </p:sp>
      <p:sp>
        <p:nvSpPr>
          <p:cNvPr name="TextBox 17" id="17"/>
          <p:cNvSpPr txBox="true"/>
          <p:nvPr/>
        </p:nvSpPr>
        <p:spPr>
          <a:xfrm rot="0">
            <a:off x="0" y="3693137"/>
            <a:ext cx="12848394" cy="2050415"/>
          </a:xfrm>
          <a:prstGeom prst="rect">
            <a:avLst/>
          </a:prstGeom>
        </p:spPr>
        <p:txBody>
          <a:bodyPr anchor="t" rtlCol="false" tIns="0" lIns="0" bIns="0" rIns="0">
            <a:spAutoFit/>
          </a:bodyPr>
          <a:lstStyle/>
          <a:p>
            <a:pPr algn="ctr">
              <a:lnSpc>
                <a:spcPts val="8260"/>
              </a:lnSpc>
            </a:pPr>
            <a:r>
              <a:rPr lang="en-US" sz="5900">
                <a:solidFill>
                  <a:srgbClr val="FFFFFF"/>
                </a:solidFill>
                <a:latin typeface="Abril Fatface"/>
                <a:ea typeface="Abril Fatface"/>
                <a:cs typeface="Abril Fatface"/>
                <a:sym typeface="Abril Fatface"/>
              </a:rPr>
              <a:t>Desarrollo de página web informativo Para Espic</a:t>
            </a:r>
          </a:p>
        </p:txBody>
      </p:sp>
      <p:sp>
        <p:nvSpPr>
          <p:cNvPr name="TextBox 18" id="18"/>
          <p:cNvSpPr txBox="true"/>
          <p:nvPr/>
        </p:nvSpPr>
        <p:spPr>
          <a:xfrm rot="0">
            <a:off x="-1428505" y="6580823"/>
            <a:ext cx="10572505" cy="2527935"/>
          </a:xfrm>
          <a:prstGeom prst="rect">
            <a:avLst/>
          </a:prstGeom>
        </p:spPr>
        <p:txBody>
          <a:bodyPr anchor="t" rtlCol="false" tIns="0" lIns="0" bIns="0" rIns="0">
            <a:spAutoFit/>
          </a:bodyPr>
          <a:lstStyle/>
          <a:p>
            <a:pPr algn="ctr">
              <a:lnSpc>
                <a:spcPts val="5040"/>
              </a:lnSpc>
            </a:pPr>
            <a:r>
              <a:rPr lang="en-US" sz="3600">
                <a:solidFill>
                  <a:srgbClr val="FFFFFF"/>
                </a:solidFill>
                <a:latin typeface="Trocchi"/>
                <a:ea typeface="Trocchi"/>
                <a:cs typeface="Trocchi"/>
                <a:sym typeface="Trocchi"/>
              </a:rPr>
              <a:t>Presentado por :</a:t>
            </a:r>
          </a:p>
          <a:p>
            <a:pPr algn="ctr">
              <a:lnSpc>
                <a:spcPts val="5040"/>
              </a:lnSpc>
            </a:pPr>
            <a:r>
              <a:rPr lang="en-US" sz="3600">
                <a:solidFill>
                  <a:srgbClr val="FFFFFF"/>
                </a:solidFill>
                <a:latin typeface="Trocchi"/>
                <a:ea typeface="Trocchi"/>
                <a:cs typeface="Trocchi"/>
                <a:sym typeface="Trocchi"/>
              </a:rPr>
              <a:t>Segundo Benítez Lesli Dariana </a:t>
            </a:r>
          </a:p>
          <a:p>
            <a:pPr algn="ctr">
              <a:lnSpc>
                <a:spcPts val="5040"/>
              </a:lnSpc>
            </a:pPr>
            <a:r>
              <a:rPr lang="en-US" sz="3600">
                <a:solidFill>
                  <a:srgbClr val="FFFFFF"/>
                </a:solidFill>
                <a:latin typeface="Trocchi"/>
                <a:ea typeface="Trocchi"/>
                <a:cs typeface="Trocchi"/>
                <a:sym typeface="Trocchi"/>
              </a:rPr>
              <a:t>Docente:</a:t>
            </a:r>
          </a:p>
          <a:p>
            <a:pPr algn="ctr">
              <a:lnSpc>
                <a:spcPts val="5040"/>
              </a:lnSpc>
            </a:pPr>
            <a:r>
              <a:rPr lang="en-US" sz="3600">
                <a:solidFill>
                  <a:srgbClr val="FFFFFF"/>
                </a:solidFill>
                <a:latin typeface="Trocchi"/>
                <a:ea typeface="Trocchi"/>
                <a:cs typeface="Trocchi"/>
                <a:sym typeface="Trocchi"/>
              </a:rPr>
              <a:t>Nubia Hernández Castro</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sp>
        <p:nvSpPr>
          <p:cNvPr name="Freeform 3" id="3"/>
          <p:cNvSpPr/>
          <p:nvPr/>
        </p:nvSpPr>
        <p:spPr>
          <a:xfrm flipH="false" flipV="false" rot="0">
            <a:off x="9950921" y="13205125"/>
            <a:ext cx="800350" cy="417292"/>
          </a:xfrm>
          <a:custGeom>
            <a:avLst/>
            <a:gdLst/>
            <a:ahLst/>
            <a:cxnLst/>
            <a:rect r="r" b="b" t="t" l="l"/>
            <a:pathLst>
              <a:path h="417292" w="800350">
                <a:moveTo>
                  <a:pt x="0" y="0"/>
                </a:moveTo>
                <a:lnTo>
                  <a:pt x="800350" y="0"/>
                </a:lnTo>
                <a:lnTo>
                  <a:pt x="800350" y="417292"/>
                </a:lnTo>
                <a:lnTo>
                  <a:pt x="0" y="4172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0" y="1028700"/>
            <a:ext cx="8708874" cy="5994868"/>
            <a:chOff x="0" y="0"/>
            <a:chExt cx="11611832" cy="7993158"/>
          </a:xfrm>
        </p:grpSpPr>
        <p:grpSp>
          <p:nvGrpSpPr>
            <p:cNvPr name="Group 5" id="5"/>
            <p:cNvGrpSpPr/>
            <p:nvPr/>
          </p:nvGrpSpPr>
          <p:grpSpPr>
            <a:xfrm rot="0">
              <a:off x="0" y="529597"/>
              <a:ext cx="799418" cy="6933963"/>
              <a:chOff x="0" y="0"/>
              <a:chExt cx="211359" cy="1833277"/>
            </a:xfrm>
          </p:grpSpPr>
          <p:sp>
            <p:nvSpPr>
              <p:cNvPr name="Freeform 6" id="6"/>
              <p:cNvSpPr/>
              <p:nvPr/>
            </p:nvSpPr>
            <p:spPr>
              <a:xfrm flipH="false" flipV="false" rot="0">
                <a:off x="0" y="0"/>
                <a:ext cx="211359" cy="1833277"/>
              </a:xfrm>
              <a:custGeom>
                <a:avLst/>
                <a:gdLst/>
                <a:ahLst/>
                <a:cxnLst/>
                <a:rect r="r" b="b" t="t" l="l"/>
                <a:pathLst>
                  <a:path h="1833277" w="211359">
                    <a:moveTo>
                      <a:pt x="105679" y="0"/>
                    </a:moveTo>
                    <a:lnTo>
                      <a:pt x="105679" y="0"/>
                    </a:lnTo>
                    <a:cubicBezTo>
                      <a:pt x="133707" y="0"/>
                      <a:pt x="160587" y="11134"/>
                      <a:pt x="180406" y="30953"/>
                    </a:cubicBezTo>
                    <a:cubicBezTo>
                      <a:pt x="200225" y="50772"/>
                      <a:pt x="211359" y="77652"/>
                      <a:pt x="211359" y="105679"/>
                    </a:cubicBezTo>
                    <a:lnTo>
                      <a:pt x="211359" y="1727598"/>
                    </a:lnTo>
                    <a:cubicBezTo>
                      <a:pt x="211359" y="1785963"/>
                      <a:pt x="164045" y="1833277"/>
                      <a:pt x="105679" y="1833277"/>
                    </a:cubicBezTo>
                    <a:lnTo>
                      <a:pt x="105679" y="1833277"/>
                    </a:lnTo>
                    <a:cubicBezTo>
                      <a:pt x="77652" y="1833277"/>
                      <a:pt x="50772" y="1822143"/>
                      <a:pt x="30953" y="1802325"/>
                    </a:cubicBezTo>
                    <a:cubicBezTo>
                      <a:pt x="11134" y="1782506"/>
                      <a:pt x="0" y="1755626"/>
                      <a:pt x="0" y="1727598"/>
                    </a:cubicBezTo>
                    <a:lnTo>
                      <a:pt x="0" y="105679"/>
                    </a:lnTo>
                    <a:cubicBezTo>
                      <a:pt x="0" y="47314"/>
                      <a:pt x="47314" y="0"/>
                      <a:pt x="105679"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7" id="7"/>
              <p:cNvSpPr txBox="true"/>
              <p:nvPr/>
            </p:nvSpPr>
            <p:spPr>
              <a:xfrm>
                <a:off x="0" y="-38100"/>
                <a:ext cx="211359" cy="1871377"/>
              </a:xfrm>
              <a:prstGeom prst="rect">
                <a:avLst/>
              </a:prstGeom>
            </p:spPr>
            <p:txBody>
              <a:bodyPr anchor="ctr" rtlCol="false" tIns="50800" lIns="50800" bIns="50800" rIns="50800"/>
              <a:lstStyle/>
              <a:p>
                <a:pPr algn="ctr" marL="0" indent="0" lvl="0">
                  <a:lnSpc>
                    <a:spcPts val="2939"/>
                  </a:lnSpc>
                  <a:spcBef>
                    <a:spcPct val="0"/>
                  </a:spcBef>
                </a:pPr>
              </a:p>
            </p:txBody>
          </p:sp>
        </p:grpSp>
        <p:grpSp>
          <p:nvGrpSpPr>
            <p:cNvPr name="Group 8" id="8"/>
            <p:cNvGrpSpPr/>
            <p:nvPr/>
          </p:nvGrpSpPr>
          <p:grpSpPr>
            <a:xfrm rot="-10800000">
              <a:off x="10812414" y="529597"/>
              <a:ext cx="799418" cy="6933963"/>
              <a:chOff x="0" y="0"/>
              <a:chExt cx="211359" cy="1833277"/>
            </a:xfrm>
          </p:grpSpPr>
          <p:sp>
            <p:nvSpPr>
              <p:cNvPr name="Freeform 9" id="9"/>
              <p:cNvSpPr/>
              <p:nvPr/>
            </p:nvSpPr>
            <p:spPr>
              <a:xfrm flipH="false" flipV="false" rot="0">
                <a:off x="0" y="0"/>
                <a:ext cx="211359" cy="1833277"/>
              </a:xfrm>
              <a:custGeom>
                <a:avLst/>
                <a:gdLst/>
                <a:ahLst/>
                <a:cxnLst/>
                <a:rect r="r" b="b" t="t" l="l"/>
                <a:pathLst>
                  <a:path h="1833277" w="211359">
                    <a:moveTo>
                      <a:pt x="105679" y="0"/>
                    </a:moveTo>
                    <a:lnTo>
                      <a:pt x="105679" y="0"/>
                    </a:lnTo>
                    <a:cubicBezTo>
                      <a:pt x="133707" y="0"/>
                      <a:pt x="160587" y="11134"/>
                      <a:pt x="180406" y="30953"/>
                    </a:cubicBezTo>
                    <a:cubicBezTo>
                      <a:pt x="200225" y="50772"/>
                      <a:pt x="211359" y="77652"/>
                      <a:pt x="211359" y="105679"/>
                    </a:cubicBezTo>
                    <a:lnTo>
                      <a:pt x="211359" y="1727598"/>
                    </a:lnTo>
                    <a:cubicBezTo>
                      <a:pt x="211359" y="1785963"/>
                      <a:pt x="164045" y="1833277"/>
                      <a:pt x="105679" y="1833277"/>
                    </a:cubicBezTo>
                    <a:lnTo>
                      <a:pt x="105679" y="1833277"/>
                    </a:lnTo>
                    <a:cubicBezTo>
                      <a:pt x="77652" y="1833277"/>
                      <a:pt x="50772" y="1822143"/>
                      <a:pt x="30953" y="1802325"/>
                    </a:cubicBezTo>
                    <a:cubicBezTo>
                      <a:pt x="11134" y="1782506"/>
                      <a:pt x="0" y="1755626"/>
                      <a:pt x="0" y="1727598"/>
                    </a:cubicBezTo>
                    <a:lnTo>
                      <a:pt x="0" y="105679"/>
                    </a:lnTo>
                    <a:cubicBezTo>
                      <a:pt x="0" y="47314"/>
                      <a:pt x="47314" y="0"/>
                      <a:pt x="105679"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0" id="10"/>
              <p:cNvSpPr txBox="true"/>
              <p:nvPr/>
            </p:nvSpPr>
            <p:spPr>
              <a:xfrm>
                <a:off x="0" y="-38100"/>
                <a:ext cx="211359" cy="1871377"/>
              </a:xfrm>
              <a:prstGeom prst="rect">
                <a:avLst/>
              </a:prstGeom>
            </p:spPr>
            <p:txBody>
              <a:bodyPr anchor="ctr" rtlCol="false" tIns="50800" lIns="50800" bIns="50800" rIns="50800"/>
              <a:lstStyle/>
              <a:p>
                <a:pPr algn="ctr" marL="0" indent="0" lvl="0">
                  <a:lnSpc>
                    <a:spcPts val="2939"/>
                  </a:lnSpc>
                  <a:spcBef>
                    <a:spcPct val="0"/>
                  </a:spcBef>
                </a:pPr>
              </a:p>
            </p:txBody>
          </p:sp>
        </p:grpSp>
        <p:grpSp>
          <p:nvGrpSpPr>
            <p:cNvPr name="Group 11" id="11"/>
            <p:cNvGrpSpPr/>
            <p:nvPr/>
          </p:nvGrpSpPr>
          <p:grpSpPr>
            <a:xfrm rot="0">
              <a:off x="264012" y="0"/>
              <a:ext cx="11085350" cy="7993158"/>
              <a:chOff x="0" y="0"/>
              <a:chExt cx="2930867" cy="2113319"/>
            </a:xfrm>
          </p:grpSpPr>
          <p:sp>
            <p:nvSpPr>
              <p:cNvPr name="Freeform 12" id="12"/>
              <p:cNvSpPr/>
              <p:nvPr/>
            </p:nvSpPr>
            <p:spPr>
              <a:xfrm flipH="false" flipV="false" rot="0">
                <a:off x="0" y="0"/>
                <a:ext cx="2930867" cy="2113319"/>
              </a:xfrm>
              <a:custGeom>
                <a:avLst/>
                <a:gdLst/>
                <a:ahLst/>
                <a:cxnLst/>
                <a:rect r="r" b="b" t="t" l="l"/>
                <a:pathLst>
                  <a:path h="2113319" w="2930867">
                    <a:moveTo>
                      <a:pt x="20871" y="0"/>
                    </a:moveTo>
                    <a:lnTo>
                      <a:pt x="2909996" y="0"/>
                    </a:lnTo>
                    <a:cubicBezTo>
                      <a:pt x="2921522" y="0"/>
                      <a:pt x="2930867" y="9344"/>
                      <a:pt x="2930867" y="20871"/>
                    </a:cubicBezTo>
                    <a:lnTo>
                      <a:pt x="2930867" y="2092448"/>
                    </a:lnTo>
                    <a:cubicBezTo>
                      <a:pt x="2930867" y="2103974"/>
                      <a:pt x="2921522" y="2113319"/>
                      <a:pt x="2909996" y="2113319"/>
                    </a:cubicBezTo>
                    <a:lnTo>
                      <a:pt x="20871" y="2113319"/>
                    </a:lnTo>
                    <a:cubicBezTo>
                      <a:pt x="9344" y="2113319"/>
                      <a:pt x="0" y="2103974"/>
                      <a:pt x="0" y="2092448"/>
                    </a:cubicBezTo>
                    <a:lnTo>
                      <a:pt x="0" y="20871"/>
                    </a:lnTo>
                    <a:cubicBezTo>
                      <a:pt x="0" y="9344"/>
                      <a:pt x="9344" y="0"/>
                      <a:pt x="20871" y="0"/>
                    </a:cubicBezTo>
                    <a:close/>
                  </a:path>
                </a:pathLst>
              </a:custGeom>
              <a:solidFill>
                <a:srgbClr val="FFFFFF"/>
              </a:solidFill>
              <a:ln cap="rnd">
                <a:noFill/>
                <a:prstDash val="solid"/>
                <a:round/>
              </a:ln>
            </p:spPr>
          </p:sp>
          <p:sp>
            <p:nvSpPr>
              <p:cNvPr name="TextBox 13" id="13"/>
              <p:cNvSpPr txBox="true"/>
              <p:nvPr/>
            </p:nvSpPr>
            <p:spPr>
              <a:xfrm>
                <a:off x="0" y="-38100"/>
                <a:ext cx="2930867" cy="2151419"/>
              </a:xfrm>
              <a:prstGeom prst="rect">
                <a:avLst/>
              </a:prstGeom>
            </p:spPr>
            <p:txBody>
              <a:bodyPr anchor="ctr" rtlCol="false" tIns="50800" lIns="50800" bIns="50800" rIns="50800"/>
              <a:lstStyle/>
              <a:p>
                <a:pPr algn="ctr">
                  <a:lnSpc>
                    <a:spcPts val="2939"/>
                  </a:lnSpc>
                </a:pPr>
              </a:p>
            </p:txBody>
          </p:sp>
        </p:grpSp>
      </p:grpSp>
      <p:grpSp>
        <p:nvGrpSpPr>
          <p:cNvPr name="Group 14" id="14"/>
          <p:cNvGrpSpPr/>
          <p:nvPr/>
        </p:nvGrpSpPr>
        <p:grpSpPr>
          <a:xfrm rot="0">
            <a:off x="1028700" y="0"/>
            <a:ext cx="6390245" cy="1748585"/>
            <a:chOff x="0" y="0"/>
            <a:chExt cx="2243420" cy="613875"/>
          </a:xfrm>
        </p:grpSpPr>
        <p:sp>
          <p:nvSpPr>
            <p:cNvPr name="Freeform 15" id="15"/>
            <p:cNvSpPr/>
            <p:nvPr/>
          </p:nvSpPr>
          <p:spPr>
            <a:xfrm flipH="false" flipV="false" rot="0">
              <a:off x="0" y="0"/>
              <a:ext cx="2243420" cy="613875"/>
            </a:xfrm>
            <a:custGeom>
              <a:avLst/>
              <a:gdLst/>
              <a:ahLst/>
              <a:cxnLst/>
              <a:rect r="r" b="b" t="t" l="l"/>
              <a:pathLst>
                <a:path h="613875" w="2243420">
                  <a:moveTo>
                    <a:pt x="24230" y="0"/>
                  </a:moveTo>
                  <a:lnTo>
                    <a:pt x="2219190" y="0"/>
                  </a:lnTo>
                  <a:cubicBezTo>
                    <a:pt x="2232572" y="0"/>
                    <a:pt x="2243420" y="10848"/>
                    <a:pt x="2243420" y="24230"/>
                  </a:cubicBezTo>
                  <a:lnTo>
                    <a:pt x="2243420" y="589645"/>
                  </a:lnTo>
                  <a:cubicBezTo>
                    <a:pt x="2243420" y="596071"/>
                    <a:pt x="2240867" y="602234"/>
                    <a:pt x="2236323" y="606778"/>
                  </a:cubicBezTo>
                  <a:cubicBezTo>
                    <a:pt x="2231779" y="611322"/>
                    <a:pt x="2225616" y="613875"/>
                    <a:pt x="2219190" y="613875"/>
                  </a:cubicBezTo>
                  <a:lnTo>
                    <a:pt x="24230" y="613875"/>
                  </a:lnTo>
                  <a:cubicBezTo>
                    <a:pt x="17804" y="613875"/>
                    <a:pt x="11641" y="611322"/>
                    <a:pt x="7097" y="606778"/>
                  </a:cubicBezTo>
                  <a:cubicBezTo>
                    <a:pt x="2553" y="602234"/>
                    <a:pt x="0" y="596071"/>
                    <a:pt x="0" y="589645"/>
                  </a:cubicBezTo>
                  <a:lnTo>
                    <a:pt x="0" y="24230"/>
                  </a:lnTo>
                  <a:cubicBezTo>
                    <a:pt x="0" y="10848"/>
                    <a:pt x="10848" y="0"/>
                    <a:pt x="24230"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6" id="16"/>
            <p:cNvSpPr txBox="true"/>
            <p:nvPr/>
          </p:nvSpPr>
          <p:spPr>
            <a:xfrm>
              <a:off x="0" y="-95250"/>
              <a:ext cx="2243420" cy="709125"/>
            </a:xfrm>
            <a:prstGeom prst="rect">
              <a:avLst/>
            </a:prstGeom>
          </p:spPr>
          <p:txBody>
            <a:bodyPr anchor="ctr" rtlCol="false" tIns="47543" lIns="47543" bIns="47543" rIns="47543"/>
            <a:lstStyle/>
            <a:p>
              <a:pPr algn="ctr">
                <a:lnSpc>
                  <a:spcPts val="6439"/>
                </a:lnSpc>
              </a:pPr>
              <a:r>
                <a:rPr lang="en-US" sz="4599" spc="45">
                  <a:solidFill>
                    <a:srgbClr val="ECECEC"/>
                  </a:solidFill>
                  <a:latin typeface="Trocchi"/>
                  <a:ea typeface="Trocchi"/>
                  <a:cs typeface="Trocchi"/>
                  <a:sym typeface="Trocchi"/>
                </a:rPr>
                <a:t>⚠️ Consecuencias combinadas ⚠️</a:t>
              </a:r>
            </a:p>
          </p:txBody>
        </p:sp>
      </p:grpSp>
      <p:sp>
        <p:nvSpPr>
          <p:cNvPr name="TextBox 17" id="17"/>
          <p:cNvSpPr txBox="true"/>
          <p:nvPr/>
        </p:nvSpPr>
        <p:spPr>
          <a:xfrm rot="0">
            <a:off x="0" y="1632657"/>
            <a:ext cx="8166732" cy="4443730"/>
          </a:xfrm>
          <a:prstGeom prst="rect">
            <a:avLst/>
          </a:prstGeom>
        </p:spPr>
        <p:txBody>
          <a:bodyPr anchor="t" rtlCol="false" tIns="0" lIns="0" bIns="0" rIns="0">
            <a:spAutoFit/>
          </a:bodyPr>
          <a:lstStyle/>
          <a:p>
            <a:pPr algn="just" marL="604519" indent="-302260" lvl="1">
              <a:lnSpc>
                <a:spcPts val="3919"/>
              </a:lnSpc>
              <a:buFont typeface="Arial"/>
              <a:buChar char="•"/>
            </a:pPr>
            <a:r>
              <a:rPr lang="en-US" sz="2799">
                <a:solidFill>
                  <a:srgbClr val="000000"/>
                </a:solidFill>
                <a:latin typeface="Trocchi"/>
                <a:ea typeface="Trocchi"/>
                <a:cs typeface="Trocchi"/>
                <a:sym typeface="Trocchi"/>
              </a:rPr>
              <a:t>Gasto económico alto en impresión y distribución.</a:t>
            </a:r>
          </a:p>
          <a:p>
            <a:pPr algn="just" marL="604519" indent="-302260" lvl="1">
              <a:lnSpc>
                <a:spcPts val="3919"/>
              </a:lnSpc>
              <a:buFont typeface="Arial"/>
              <a:buChar char="•"/>
            </a:pPr>
            <a:r>
              <a:rPr lang="en-US" sz="2799">
                <a:solidFill>
                  <a:srgbClr val="000000"/>
                </a:solidFill>
                <a:latin typeface="Trocchi"/>
                <a:ea typeface="Trocchi"/>
                <a:cs typeface="Trocchi"/>
                <a:sym typeface="Trocchi"/>
              </a:rPr>
              <a:t>Bajo retorno de interés (la mayoría de los folletos son desechados)</a:t>
            </a:r>
          </a:p>
          <a:p>
            <a:pPr algn="just" marL="604519" indent="-302260" lvl="1">
              <a:lnSpc>
                <a:spcPts val="3919"/>
              </a:lnSpc>
              <a:buFont typeface="Arial"/>
              <a:buChar char="•"/>
            </a:pPr>
            <a:r>
              <a:rPr lang="en-US" sz="2799">
                <a:solidFill>
                  <a:srgbClr val="000000"/>
                </a:solidFill>
                <a:latin typeface="Trocchi"/>
                <a:ea typeface="Trocchi"/>
                <a:cs typeface="Trocchi"/>
                <a:sym typeface="Trocchi"/>
              </a:rPr>
              <a:t>Imagen anticuada frente a otras instituciones más tecnológicas.</a:t>
            </a:r>
          </a:p>
          <a:p>
            <a:pPr algn="just" marL="604519" indent="-302260" lvl="1">
              <a:lnSpc>
                <a:spcPts val="3919"/>
              </a:lnSpc>
              <a:buFont typeface="Arial"/>
              <a:buChar char="•"/>
            </a:pPr>
            <a:r>
              <a:rPr lang="en-US" sz="2799">
                <a:solidFill>
                  <a:srgbClr val="000000"/>
                </a:solidFill>
                <a:latin typeface="Trocchi"/>
                <a:ea typeface="Trocchi"/>
                <a:cs typeface="Trocchi"/>
                <a:sym typeface="Trocchi"/>
              </a:rPr>
              <a:t>Tala de árboles para papel</a:t>
            </a:r>
          </a:p>
          <a:p>
            <a:pPr algn="just" marL="604519" indent="-302260" lvl="1">
              <a:lnSpc>
                <a:spcPts val="3919"/>
              </a:lnSpc>
              <a:buFont typeface="Arial"/>
              <a:buChar char="•"/>
            </a:pPr>
            <a:r>
              <a:rPr lang="en-US" sz="2799">
                <a:solidFill>
                  <a:srgbClr val="000000"/>
                </a:solidFill>
                <a:latin typeface="Trocchi"/>
                <a:ea typeface="Trocchi"/>
                <a:cs typeface="Trocchi"/>
                <a:sym typeface="Trocchi"/>
              </a:rPr>
              <a:t>Contaminación visual y acumulación de basura</a:t>
            </a:r>
          </a:p>
        </p:txBody>
      </p:sp>
      <p:grpSp>
        <p:nvGrpSpPr>
          <p:cNvPr name="Group 18" id="18"/>
          <p:cNvGrpSpPr/>
          <p:nvPr/>
        </p:nvGrpSpPr>
        <p:grpSpPr>
          <a:xfrm rot="0">
            <a:off x="9508470" y="3676818"/>
            <a:ext cx="8396754" cy="5248592"/>
            <a:chOff x="0" y="0"/>
            <a:chExt cx="11195673" cy="6998122"/>
          </a:xfrm>
        </p:grpSpPr>
        <p:grpSp>
          <p:nvGrpSpPr>
            <p:cNvPr name="Group 19" id="19"/>
            <p:cNvGrpSpPr/>
            <p:nvPr/>
          </p:nvGrpSpPr>
          <p:grpSpPr>
            <a:xfrm rot="0">
              <a:off x="0" y="463670"/>
              <a:ext cx="770767" cy="6070782"/>
              <a:chOff x="0" y="0"/>
              <a:chExt cx="232759" cy="1833277"/>
            </a:xfrm>
          </p:grpSpPr>
          <p:sp>
            <p:nvSpPr>
              <p:cNvPr name="Freeform 20" id="20"/>
              <p:cNvSpPr/>
              <p:nvPr/>
            </p:nvSpPr>
            <p:spPr>
              <a:xfrm flipH="false" flipV="false" rot="0">
                <a:off x="0" y="0"/>
                <a:ext cx="232759" cy="1833277"/>
              </a:xfrm>
              <a:custGeom>
                <a:avLst/>
                <a:gdLst/>
                <a:ahLst/>
                <a:cxnLst/>
                <a:rect r="r" b="b" t="t" l="l"/>
                <a:pathLst>
                  <a:path h="1833277" w="232759">
                    <a:moveTo>
                      <a:pt x="116380" y="0"/>
                    </a:moveTo>
                    <a:lnTo>
                      <a:pt x="116380" y="0"/>
                    </a:lnTo>
                    <a:cubicBezTo>
                      <a:pt x="180654" y="0"/>
                      <a:pt x="232759" y="52105"/>
                      <a:pt x="232759" y="116380"/>
                    </a:cubicBezTo>
                    <a:lnTo>
                      <a:pt x="232759" y="1716898"/>
                    </a:lnTo>
                    <a:cubicBezTo>
                      <a:pt x="232759" y="1781172"/>
                      <a:pt x="180654" y="1833277"/>
                      <a:pt x="116380" y="1833277"/>
                    </a:cubicBezTo>
                    <a:lnTo>
                      <a:pt x="116380" y="1833277"/>
                    </a:lnTo>
                    <a:cubicBezTo>
                      <a:pt x="52105" y="1833277"/>
                      <a:pt x="0" y="1781172"/>
                      <a:pt x="0" y="1716898"/>
                    </a:cubicBezTo>
                    <a:lnTo>
                      <a:pt x="0" y="116380"/>
                    </a:lnTo>
                    <a:cubicBezTo>
                      <a:pt x="0" y="52105"/>
                      <a:pt x="52105" y="0"/>
                      <a:pt x="116380"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21" id="21"/>
              <p:cNvSpPr txBox="true"/>
              <p:nvPr/>
            </p:nvSpPr>
            <p:spPr>
              <a:xfrm>
                <a:off x="0" y="-38100"/>
                <a:ext cx="232759" cy="1871377"/>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22" id="22"/>
            <p:cNvGrpSpPr/>
            <p:nvPr/>
          </p:nvGrpSpPr>
          <p:grpSpPr>
            <a:xfrm rot="-10800000">
              <a:off x="10424905" y="463670"/>
              <a:ext cx="770767" cy="6070782"/>
              <a:chOff x="0" y="0"/>
              <a:chExt cx="232759" cy="1833277"/>
            </a:xfrm>
          </p:grpSpPr>
          <p:sp>
            <p:nvSpPr>
              <p:cNvPr name="Freeform 23" id="23"/>
              <p:cNvSpPr/>
              <p:nvPr/>
            </p:nvSpPr>
            <p:spPr>
              <a:xfrm flipH="false" flipV="false" rot="0">
                <a:off x="0" y="0"/>
                <a:ext cx="232759" cy="1833277"/>
              </a:xfrm>
              <a:custGeom>
                <a:avLst/>
                <a:gdLst/>
                <a:ahLst/>
                <a:cxnLst/>
                <a:rect r="r" b="b" t="t" l="l"/>
                <a:pathLst>
                  <a:path h="1833277" w="232759">
                    <a:moveTo>
                      <a:pt x="116380" y="0"/>
                    </a:moveTo>
                    <a:lnTo>
                      <a:pt x="116380" y="0"/>
                    </a:lnTo>
                    <a:cubicBezTo>
                      <a:pt x="180654" y="0"/>
                      <a:pt x="232759" y="52105"/>
                      <a:pt x="232759" y="116380"/>
                    </a:cubicBezTo>
                    <a:lnTo>
                      <a:pt x="232759" y="1716898"/>
                    </a:lnTo>
                    <a:cubicBezTo>
                      <a:pt x="232759" y="1781172"/>
                      <a:pt x="180654" y="1833277"/>
                      <a:pt x="116380" y="1833277"/>
                    </a:cubicBezTo>
                    <a:lnTo>
                      <a:pt x="116380" y="1833277"/>
                    </a:lnTo>
                    <a:cubicBezTo>
                      <a:pt x="52105" y="1833277"/>
                      <a:pt x="0" y="1781172"/>
                      <a:pt x="0" y="1716898"/>
                    </a:cubicBezTo>
                    <a:lnTo>
                      <a:pt x="0" y="116380"/>
                    </a:lnTo>
                    <a:cubicBezTo>
                      <a:pt x="0" y="52105"/>
                      <a:pt x="52105" y="0"/>
                      <a:pt x="116380"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24" id="24"/>
              <p:cNvSpPr txBox="true"/>
              <p:nvPr/>
            </p:nvSpPr>
            <p:spPr>
              <a:xfrm>
                <a:off x="0" y="-38100"/>
                <a:ext cx="232759" cy="1871377"/>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25" id="25"/>
            <p:cNvGrpSpPr/>
            <p:nvPr/>
          </p:nvGrpSpPr>
          <p:grpSpPr>
            <a:xfrm rot="0">
              <a:off x="254550" y="0"/>
              <a:ext cx="10688060" cy="6998122"/>
              <a:chOff x="0" y="0"/>
              <a:chExt cx="3227620" cy="2113319"/>
            </a:xfrm>
          </p:grpSpPr>
          <p:sp>
            <p:nvSpPr>
              <p:cNvPr name="Freeform 26" id="26"/>
              <p:cNvSpPr/>
              <p:nvPr/>
            </p:nvSpPr>
            <p:spPr>
              <a:xfrm flipH="false" flipV="false" rot="0">
                <a:off x="0" y="0"/>
                <a:ext cx="3227620" cy="2113319"/>
              </a:xfrm>
              <a:custGeom>
                <a:avLst/>
                <a:gdLst/>
                <a:ahLst/>
                <a:cxnLst/>
                <a:rect r="r" b="b" t="t" l="l"/>
                <a:pathLst>
                  <a:path h="2113319" w="3227620">
                    <a:moveTo>
                      <a:pt x="18952" y="0"/>
                    </a:moveTo>
                    <a:lnTo>
                      <a:pt x="3208668" y="0"/>
                    </a:lnTo>
                    <a:cubicBezTo>
                      <a:pt x="3213694" y="0"/>
                      <a:pt x="3218515" y="1997"/>
                      <a:pt x="3222069" y="5551"/>
                    </a:cubicBezTo>
                    <a:cubicBezTo>
                      <a:pt x="3225623" y="9105"/>
                      <a:pt x="3227620" y="13926"/>
                      <a:pt x="3227620" y="18952"/>
                    </a:cubicBezTo>
                    <a:lnTo>
                      <a:pt x="3227620" y="2094367"/>
                    </a:lnTo>
                    <a:cubicBezTo>
                      <a:pt x="3227620" y="2099393"/>
                      <a:pt x="3225623" y="2104214"/>
                      <a:pt x="3222069" y="2107768"/>
                    </a:cubicBezTo>
                    <a:cubicBezTo>
                      <a:pt x="3218515" y="2111322"/>
                      <a:pt x="3213694" y="2113319"/>
                      <a:pt x="3208668" y="2113319"/>
                    </a:cubicBezTo>
                    <a:lnTo>
                      <a:pt x="18952" y="2113319"/>
                    </a:lnTo>
                    <a:cubicBezTo>
                      <a:pt x="13926" y="2113319"/>
                      <a:pt x="9105" y="2111322"/>
                      <a:pt x="5551" y="2107768"/>
                    </a:cubicBezTo>
                    <a:cubicBezTo>
                      <a:pt x="1997" y="2104214"/>
                      <a:pt x="0" y="2099393"/>
                      <a:pt x="0" y="2094367"/>
                    </a:cubicBezTo>
                    <a:lnTo>
                      <a:pt x="0" y="18952"/>
                    </a:lnTo>
                    <a:cubicBezTo>
                      <a:pt x="0" y="13926"/>
                      <a:pt x="1997" y="9105"/>
                      <a:pt x="5551" y="5551"/>
                    </a:cubicBezTo>
                    <a:cubicBezTo>
                      <a:pt x="9105" y="1997"/>
                      <a:pt x="13926" y="0"/>
                      <a:pt x="18952" y="0"/>
                    </a:cubicBezTo>
                    <a:close/>
                  </a:path>
                </a:pathLst>
              </a:custGeom>
              <a:solidFill>
                <a:srgbClr val="FFFFFF"/>
              </a:solidFill>
              <a:ln cap="rnd">
                <a:noFill/>
                <a:prstDash val="solid"/>
                <a:round/>
              </a:ln>
            </p:spPr>
          </p:sp>
          <p:sp>
            <p:nvSpPr>
              <p:cNvPr name="TextBox 27" id="27"/>
              <p:cNvSpPr txBox="true"/>
              <p:nvPr/>
            </p:nvSpPr>
            <p:spPr>
              <a:xfrm>
                <a:off x="0" y="-38100"/>
                <a:ext cx="3227620" cy="2151419"/>
              </a:xfrm>
              <a:prstGeom prst="rect">
                <a:avLst/>
              </a:prstGeom>
            </p:spPr>
            <p:txBody>
              <a:bodyPr anchor="ctr" rtlCol="false" tIns="50800" lIns="50800" bIns="50800" rIns="50800"/>
              <a:lstStyle/>
              <a:p>
                <a:pPr algn="ctr">
                  <a:lnSpc>
                    <a:spcPts val="2940"/>
                  </a:lnSpc>
                </a:pPr>
              </a:p>
            </p:txBody>
          </p:sp>
        </p:grpSp>
      </p:grpSp>
      <p:grpSp>
        <p:nvGrpSpPr>
          <p:cNvPr name="Group 28" id="28"/>
          <p:cNvGrpSpPr/>
          <p:nvPr/>
        </p:nvGrpSpPr>
        <p:grpSpPr>
          <a:xfrm rot="0">
            <a:off x="10751271" y="2134511"/>
            <a:ext cx="5589895" cy="1748585"/>
            <a:chOff x="0" y="0"/>
            <a:chExt cx="1962442" cy="613875"/>
          </a:xfrm>
        </p:grpSpPr>
        <p:sp>
          <p:nvSpPr>
            <p:cNvPr name="Freeform 29" id="29"/>
            <p:cNvSpPr/>
            <p:nvPr/>
          </p:nvSpPr>
          <p:spPr>
            <a:xfrm flipH="false" flipV="false" rot="0">
              <a:off x="0" y="0"/>
              <a:ext cx="1962442" cy="613875"/>
            </a:xfrm>
            <a:custGeom>
              <a:avLst/>
              <a:gdLst/>
              <a:ahLst/>
              <a:cxnLst/>
              <a:rect r="r" b="b" t="t" l="l"/>
              <a:pathLst>
                <a:path h="613875" w="1962442">
                  <a:moveTo>
                    <a:pt x="27700" y="0"/>
                  </a:moveTo>
                  <a:lnTo>
                    <a:pt x="1934742" y="0"/>
                  </a:lnTo>
                  <a:cubicBezTo>
                    <a:pt x="1942089" y="0"/>
                    <a:pt x="1949134" y="2918"/>
                    <a:pt x="1954329" y="8113"/>
                  </a:cubicBezTo>
                  <a:cubicBezTo>
                    <a:pt x="1959523" y="13308"/>
                    <a:pt x="1962442" y="20353"/>
                    <a:pt x="1962442" y="27700"/>
                  </a:cubicBezTo>
                  <a:lnTo>
                    <a:pt x="1962442" y="586175"/>
                  </a:lnTo>
                  <a:cubicBezTo>
                    <a:pt x="1962442" y="601473"/>
                    <a:pt x="1950040" y="613875"/>
                    <a:pt x="1934742" y="613875"/>
                  </a:cubicBezTo>
                  <a:lnTo>
                    <a:pt x="27700" y="613875"/>
                  </a:lnTo>
                  <a:cubicBezTo>
                    <a:pt x="12402" y="613875"/>
                    <a:pt x="0" y="601473"/>
                    <a:pt x="0" y="586175"/>
                  </a:cubicBezTo>
                  <a:lnTo>
                    <a:pt x="0" y="27700"/>
                  </a:lnTo>
                  <a:cubicBezTo>
                    <a:pt x="0" y="12402"/>
                    <a:pt x="12402" y="0"/>
                    <a:pt x="27700"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30" id="30"/>
            <p:cNvSpPr txBox="true"/>
            <p:nvPr/>
          </p:nvSpPr>
          <p:spPr>
            <a:xfrm>
              <a:off x="0" y="-95250"/>
              <a:ext cx="1962442" cy="709125"/>
            </a:xfrm>
            <a:prstGeom prst="rect">
              <a:avLst/>
            </a:prstGeom>
          </p:spPr>
          <p:txBody>
            <a:bodyPr anchor="ctr" rtlCol="false" tIns="47543" lIns="47543" bIns="47543" rIns="47543"/>
            <a:lstStyle/>
            <a:p>
              <a:pPr algn="ctr">
                <a:lnSpc>
                  <a:spcPts val="6439"/>
                </a:lnSpc>
              </a:pPr>
              <a:r>
                <a:rPr lang="en-US" sz="4599" spc="45">
                  <a:solidFill>
                    <a:srgbClr val="ECECEC"/>
                  </a:solidFill>
                  <a:latin typeface="Trocchi"/>
                  <a:ea typeface="Trocchi"/>
                  <a:cs typeface="Trocchi"/>
                  <a:sym typeface="Trocchi"/>
                </a:rPr>
                <a:t>🛠️ Soluciones posibles</a:t>
              </a:r>
            </a:p>
          </p:txBody>
        </p:sp>
      </p:grpSp>
      <p:sp>
        <p:nvSpPr>
          <p:cNvPr name="TextBox 31" id="31"/>
          <p:cNvSpPr txBox="true"/>
          <p:nvPr/>
        </p:nvSpPr>
        <p:spPr>
          <a:xfrm rot="0">
            <a:off x="9508470" y="3978509"/>
            <a:ext cx="7609137" cy="5057671"/>
          </a:xfrm>
          <a:prstGeom prst="rect">
            <a:avLst/>
          </a:prstGeom>
        </p:spPr>
        <p:txBody>
          <a:bodyPr anchor="t" rtlCol="false" tIns="0" lIns="0" bIns="0" rIns="0">
            <a:spAutoFit/>
          </a:bodyPr>
          <a:lstStyle/>
          <a:p>
            <a:pPr algn="just" marL="563245" indent="-281623" lvl="1">
              <a:lnSpc>
                <a:spcPts val="3652"/>
              </a:lnSpc>
              <a:buFont typeface="Arial"/>
              <a:buChar char="•"/>
            </a:pPr>
            <a:r>
              <a:rPr lang="en-US" sz="2608">
                <a:solidFill>
                  <a:srgbClr val="000000"/>
                </a:solidFill>
                <a:latin typeface="Trocchi"/>
                <a:ea typeface="Trocchi"/>
                <a:cs typeface="Trocchi"/>
                <a:sym typeface="Trocchi"/>
              </a:rPr>
              <a:t>Crear una página web clara, atractiva y funcional</a:t>
            </a:r>
          </a:p>
          <a:p>
            <a:pPr algn="just" marL="563245" indent="-281623" lvl="1">
              <a:lnSpc>
                <a:spcPts val="3652"/>
              </a:lnSpc>
              <a:buFont typeface="Arial"/>
              <a:buChar char="•"/>
            </a:pPr>
            <a:r>
              <a:rPr lang="en-US" sz="2608">
                <a:solidFill>
                  <a:srgbClr val="000000"/>
                </a:solidFill>
                <a:latin typeface="Trocchi"/>
                <a:ea typeface="Trocchi"/>
                <a:cs typeface="Trocchi"/>
                <a:sym typeface="Trocchi"/>
              </a:rPr>
              <a:t>Funciona 24/7, incluso cuando estás dormido.</a:t>
            </a:r>
          </a:p>
          <a:p>
            <a:pPr algn="just" marL="563245" indent="-281623" lvl="1">
              <a:lnSpc>
                <a:spcPts val="3652"/>
              </a:lnSpc>
              <a:buFont typeface="Arial"/>
              <a:buChar char="•"/>
            </a:pPr>
            <a:r>
              <a:rPr lang="en-US" sz="2608">
                <a:solidFill>
                  <a:srgbClr val="000000"/>
                </a:solidFill>
                <a:latin typeface="Trocchi"/>
                <a:ea typeface="Trocchi"/>
                <a:cs typeface="Trocchi"/>
                <a:sym typeface="Trocchi"/>
              </a:rPr>
              <a:t>Tener una página web da una imagen profesional y seria.</a:t>
            </a:r>
          </a:p>
          <a:p>
            <a:pPr algn="just" marL="563245" indent="-281623" lvl="1">
              <a:lnSpc>
                <a:spcPts val="3652"/>
              </a:lnSpc>
              <a:buFont typeface="Arial"/>
              <a:buChar char="•"/>
            </a:pPr>
            <a:r>
              <a:rPr lang="en-US" sz="2608">
                <a:solidFill>
                  <a:srgbClr val="000000"/>
                </a:solidFill>
                <a:latin typeface="Trocchi"/>
                <a:ea typeface="Trocchi"/>
                <a:cs typeface="Trocchi"/>
                <a:sym typeface="Trocchi"/>
              </a:rPr>
              <a:t>Los usuarios suelen confiar más en lo que pueden encontrar en línea.</a:t>
            </a:r>
          </a:p>
          <a:p>
            <a:pPr algn="just" marL="563245" indent="-281623" lvl="1">
              <a:lnSpc>
                <a:spcPts val="3652"/>
              </a:lnSpc>
              <a:buFont typeface="Arial"/>
              <a:buChar char="•"/>
            </a:pPr>
            <a:r>
              <a:rPr lang="en-US" sz="2608">
                <a:solidFill>
                  <a:srgbClr val="000000"/>
                </a:solidFill>
                <a:latin typeface="Trocchi"/>
                <a:ea typeface="Trocchi"/>
                <a:cs typeface="Trocchi"/>
                <a:sym typeface="Trocchi"/>
              </a:rPr>
              <a:t>Si otras instituciones o negocios ya tienen página web, tú no te quedas atrás.</a:t>
            </a:r>
          </a:p>
          <a:p>
            <a:pPr algn="just">
              <a:lnSpc>
                <a:spcPts val="3652"/>
              </a:lnSpc>
            </a:pP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0">
            <a:off x="568370" y="684908"/>
            <a:ext cx="7561905" cy="4875740"/>
            <a:chOff x="0" y="0"/>
            <a:chExt cx="10082540" cy="6500986"/>
          </a:xfrm>
        </p:grpSpPr>
        <p:grpSp>
          <p:nvGrpSpPr>
            <p:cNvPr name="Group 4" id="4"/>
            <p:cNvGrpSpPr/>
            <p:nvPr/>
          </p:nvGrpSpPr>
          <p:grpSpPr>
            <a:xfrm rot="-10800000">
              <a:off x="0" y="4186655"/>
              <a:ext cx="10082540" cy="2314332"/>
              <a:chOff x="0" y="0"/>
              <a:chExt cx="2276389" cy="522519"/>
            </a:xfrm>
          </p:grpSpPr>
          <p:sp>
            <p:nvSpPr>
              <p:cNvPr name="Freeform 5" id="5"/>
              <p:cNvSpPr/>
              <p:nvPr/>
            </p:nvSpPr>
            <p:spPr>
              <a:xfrm flipH="false" flipV="false" rot="0">
                <a:off x="0" y="0"/>
                <a:ext cx="2276389" cy="522519"/>
              </a:xfrm>
              <a:custGeom>
                <a:avLst/>
                <a:gdLst/>
                <a:ahLst/>
                <a:cxnLst/>
                <a:rect r="r" b="b" t="t" l="l"/>
                <a:pathLst>
                  <a:path h="522519" w="2276389">
                    <a:moveTo>
                      <a:pt x="40783" y="0"/>
                    </a:moveTo>
                    <a:lnTo>
                      <a:pt x="2235606" y="0"/>
                    </a:lnTo>
                    <a:cubicBezTo>
                      <a:pt x="2258130" y="0"/>
                      <a:pt x="2276389" y="18259"/>
                      <a:pt x="2276389" y="40783"/>
                    </a:cubicBezTo>
                    <a:lnTo>
                      <a:pt x="2276389" y="481736"/>
                    </a:lnTo>
                    <a:cubicBezTo>
                      <a:pt x="2276389" y="504260"/>
                      <a:pt x="2258130" y="522519"/>
                      <a:pt x="2235606" y="522519"/>
                    </a:cubicBezTo>
                    <a:lnTo>
                      <a:pt x="40783" y="522519"/>
                    </a:lnTo>
                    <a:cubicBezTo>
                      <a:pt x="18259" y="522519"/>
                      <a:pt x="0" y="504260"/>
                      <a:pt x="0" y="481736"/>
                    </a:cubicBezTo>
                    <a:lnTo>
                      <a:pt x="0" y="40783"/>
                    </a:lnTo>
                    <a:cubicBezTo>
                      <a:pt x="0" y="18259"/>
                      <a:pt x="18259" y="0"/>
                      <a:pt x="40783"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6" id="6"/>
              <p:cNvSpPr txBox="true"/>
              <p:nvPr/>
            </p:nvSpPr>
            <p:spPr>
              <a:xfrm>
                <a:off x="0" y="-38100"/>
                <a:ext cx="2276389" cy="560619"/>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7" id="7"/>
            <p:cNvGrpSpPr/>
            <p:nvPr/>
          </p:nvGrpSpPr>
          <p:grpSpPr>
            <a:xfrm rot="0">
              <a:off x="0" y="0"/>
              <a:ext cx="10082540" cy="5996544"/>
              <a:chOff x="0" y="0"/>
              <a:chExt cx="2276389" cy="1353872"/>
            </a:xfrm>
          </p:grpSpPr>
          <p:sp>
            <p:nvSpPr>
              <p:cNvPr name="Freeform 8" id="8"/>
              <p:cNvSpPr/>
              <p:nvPr/>
            </p:nvSpPr>
            <p:spPr>
              <a:xfrm flipH="false" flipV="false" rot="0">
                <a:off x="0" y="0"/>
                <a:ext cx="2276389" cy="1353872"/>
              </a:xfrm>
              <a:custGeom>
                <a:avLst/>
                <a:gdLst/>
                <a:ahLst/>
                <a:cxnLst/>
                <a:rect r="r" b="b" t="t" l="l"/>
                <a:pathLst>
                  <a:path h="1353872" w="2276389">
                    <a:moveTo>
                      <a:pt x="40783" y="0"/>
                    </a:moveTo>
                    <a:lnTo>
                      <a:pt x="2235606" y="0"/>
                    </a:lnTo>
                    <a:cubicBezTo>
                      <a:pt x="2258130" y="0"/>
                      <a:pt x="2276389" y="18259"/>
                      <a:pt x="2276389" y="40783"/>
                    </a:cubicBezTo>
                    <a:lnTo>
                      <a:pt x="2276389" y="1313088"/>
                    </a:lnTo>
                    <a:cubicBezTo>
                      <a:pt x="2276389" y="1335612"/>
                      <a:pt x="2258130" y="1353872"/>
                      <a:pt x="2235606" y="1353872"/>
                    </a:cubicBezTo>
                    <a:lnTo>
                      <a:pt x="40783" y="1353872"/>
                    </a:lnTo>
                    <a:cubicBezTo>
                      <a:pt x="18259" y="1353872"/>
                      <a:pt x="0" y="1335612"/>
                      <a:pt x="0" y="1313088"/>
                    </a:cubicBezTo>
                    <a:lnTo>
                      <a:pt x="0" y="40783"/>
                    </a:lnTo>
                    <a:cubicBezTo>
                      <a:pt x="0" y="18259"/>
                      <a:pt x="18259" y="0"/>
                      <a:pt x="40783" y="0"/>
                    </a:cubicBezTo>
                    <a:close/>
                  </a:path>
                </a:pathLst>
              </a:custGeom>
              <a:solidFill>
                <a:srgbClr val="FFFFFF"/>
              </a:solidFill>
              <a:ln cap="rnd">
                <a:noFill/>
                <a:prstDash val="solid"/>
                <a:round/>
              </a:ln>
            </p:spPr>
          </p:sp>
          <p:sp>
            <p:nvSpPr>
              <p:cNvPr name="TextBox 9" id="9"/>
              <p:cNvSpPr txBox="true"/>
              <p:nvPr/>
            </p:nvSpPr>
            <p:spPr>
              <a:xfrm>
                <a:off x="0" y="-38100"/>
                <a:ext cx="2276389" cy="1391972"/>
              </a:xfrm>
              <a:prstGeom prst="rect">
                <a:avLst/>
              </a:prstGeom>
            </p:spPr>
            <p:txBody>
              <a:bodyPr anchor="ctr" rtlCol="false" tIns="50800" lIns="50800" bIns="50800" rIns="50800"/>
              <a:lstStyle/>
              <a:p>
                <a:pPr algn="ctr">
                  <a:lnSpc>
                    <a:spcPts val="2940"/>
                  </a:lnSpc>
                </a:pPr>
              </a:p>
            </p:txBody>
          </p:sp>
        </p:grpSp>
      </p:grpSp>
      <p:grpSp>
        <p:nvGrpSpPr>
          <p:cNvPr name="Group 10" id="10"/>
          <p:cNvGrpSpPr/>
          <p:nvPr/>
        </p:nvGrpSpPr>
        <p:grpSpPr>
          <a:xfrm rot="0">
            <a:off x="9383479" y="684908"/>
            <a:ext cx="8067364" cy="7176451"/>
            <a:chOff x="0" y="0"/>
            <a:chExt cx="10756485" cy="9568602"/>
          </a:xfrm>
        </p:grpSpPr>
        <p:grpSp>
          <p:nvGrpSpPr>
            <p:cNvPr name="Group 11" id="11"/>
            <p:cNvGrpSpPr/>
            <p:nvPr/>
          </p:nvGrpSpPr>
          <p:grpSpPr>
            <a:xfrm rot="-10800000">
              <a:off x="0" y="6162208"/>
              <a:ext cx="10756485" cy="3406393"/>
              <a:chOff x="0" y="0"/>
              <a:chExt cx="2468816" cy="781831"/>
            </a:xfrm>
          </p:grpSpPr>
          <p:sp>
            <p:nvSpPr>
              <p:cNvPr name="Freeform 12" id="12"/>
              <p:cNvSpPr/>
              <p:nvPr/>
            </p:nvSpPr>
            <p:spPr>
              <a:xfrm flipH="false" flipV="false" rot="0">
                <a:off x="0" y="0"/>
                <a:ext cx="2468816" cy="781831"/>
              </a:xfrm>
              <a:custGeom>
                <a:avLst/>
                <a:gdLst/>
                <a:ahLst/>
                <a:cxnLst/>
                <a:rect r="r" b="b" t="t" l="l"/>
                <a:pathLst>
                  <a:path h="781831" w="2468816">
                    <a:moveTo>
                      <a:pt x="37604" y="0"/>
                    </a:moveTo>
                    <a:lnTo>
                      <a:pt x="2431211" y="0"/>
                    </a:lnTo>
                    <a:cubicBezTo>
                      <a:pt x="2441185" y="0"/>
                      <a:pt x="2450749" y="3962"/>
                      <a:pt x="2457802" y="11014"/>
                    </a:cubicBezTo>
                    <a:cubicBezTo>
                      <a:pt x="2464854" y="18066"/>
                      <a:pt x="2468816" y="27631"/>
                      <a:pt x="2468816" y="37604"/>
                    </a:cubicBezTo>
                    <a:lnTo>
                      <a:pt x="2468816" y="744227"/>
                    </a:lnTo>
                    <a:cubicBezTo>
                      <a:pt x="2468816" y="754200"/>
                      <a:pt x="2464854" y="763765"/>
                      <a:pt x="2457802" y="770817"/>
                    </a:cubicBezTo>
                    <a:cubicBezTo>
                      <a:pt x="2450749" y="777869"/>
                      <a:pt x="2441185" y="781831"/>
                      <a:pt x="2431211" y="781831"/>
                    </a:cubicBezTo>
                    <a:lnTo>
                      <a:pt x="37604" y="781831"/>
                    </a:lnTo>
                    <a:cubicBezTo>
                      <a:pt x="16836" y="781831"/>
                      <a:pt x="0" y="764995"/>
                      <a:pt x="0" y="744227"/>
                    </a:cubicBezTo>
                    <a:lnTo>
                      <a:pt x="0" y="37604"/>
                    </a:lnTo>
                    <a:cubicBezTo>
                      <a:pt x="0" y="27631"/>
                      <a:pt x="3962" y="18066"/>
                      <a:pt x="11014" y="11014"/>
                    </a:cubicBezTo>
                    <a:cubicBezTo>
                      <a:pt x="18066" y="3962"/>
                      <a:pt x="27631" y="0"/>
                      <a:pt x="37604"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3" id="13"/>
              <p:cNvSpPr txBox="true"/>
              <p:nvPr/>
            </p:nvSpPr>
            <p:spPr>
              <a:xfrm>
                <a:off x="0" y="-38100"/>
                <a:ext cx="2468816" cy="819931"/>
              </a:xfrm>
              <a:prstGeom prst="rect">
                <a:avLst/>
              </a:prstGeom>
            </p:spPr>
            <p:txBody>
              <a:bodyPr anchor="ctr" rtlCol="false" tIns="50800" lIns="50800" bIns="50800" rIns="50800"/>
              <a:lstStyle/>
              <a:p>
                <a:pPr algn="ctr" marL="0" indent="0" lvl="0">
                  <a:lnSpc>
                    <a:spcPts val="2939"/>
                  </a:lnSpc>
                  <a:spcBef>
                    <a:spcPct val="0"/>
                  </a:spcBef>
                </a:pPr>
              </a:p>
            </p:txBody>
          </p:sp>
        </p:grpSp>
        <p:grpSp>
          <p:nvGrpSpPr>
            <p:cNvPr name="Group 14" id="14"/>
            <p:cNvGrpSpPr/>
            <p:nvPr/>
          </p:nvGrpSpPr>
          <p:grpSpPr>
            <a:xfrm rot="0">
              <a:off x="0" y="0"/>
              <a:ext cx="10756485" cy="8826128"/>
              <a:chOff x="0" y="0"/>
              <a:chExt cx="2468816" cy="2025762"/>
            </a:xfrm>
          </p:grpSpPr>
          <p:sp>
            <p:nvSpPr>
              <p:cNvPr name="Freeform 15" id="15"/>
              <p:cNvSpPr/>
              <p:nvPr/>
            </p:nvSpPr>
            <p:spPr>
              <a:xfrm flipH="false" flipV="false" rot="0">
                <a:off x="0" y="0"/>
                <a:ext cx="2468816" cy="2025762"/>
              </a:xfrm>
              <a:custGeom>
                <a:avLst/>
                <a:gdLst/>
                <a:ahLst/>
                <a:cxnLst/>
                <a:rect r="r" b="b" t="t" l="l"/>
                <a:pathLst>
                  <a:path h="2025762" w="2468816">
                    <a:moveTo>
                      <a:pt x="37604" y="0"/>
                    </a:moveTo>
                    <a:lnTo>
                      <a:pt x="2431211" y="0"/>
                    </a:lnTo>
                    <a:cubicBezTo>
                      <a:pt x="2441185" y="0"/>
                      <a:pt x="2450749" y="3962"/>
                      <a:pt x="2457802" y="11014"/>
                    </a:cubicBezTo>
                    <a:cubicBezTo>
                      <a:pt x="2464854" y="18066"/>
                      <a:pt x="2468816" y="27631"/>
                      <a:pt x="2468816" y="37604"/>
                    </a:cubicBezTo>
                    <a:lnTo>
                      <a:pt x="2468816" y="1988158"/>
                    </a:lnTo>
                    <a:cubicBezTo>
                      <a:pt x="2468816" y="1998131"/>
                      <a:pt x="2464854" y="2007696"/>
                      <a:pt x="2457802" y="2014748"/>
                    </a:cubicBezTo>
                    <a:cubicBezTo>
                      <a:pt x="2450749" y="2021800"/>
                      <a:pt x="2441185" y="2025762"/>
                      <a:pt x="2431211" y="2025762"/>
                    </a:cubicBezTo>
                    <a:lnTo>
                      <a:pt x="37604" y="2025762"/>
                    </a:lnTo>
                    <a:cubicBezTo>
                      <a:pt x="16836" y="2025762"/>
                      <a:pt x="0" y="2008926"/>
                      <a:pt x="0" y="1988158"/>
                    </a:cubicBezTo>
                    <a:lnTo>
                      <a:pt x="0" y="37604"/>
                    </a:lnTo>
                    <a:cubicBezTo>
                      <a:pt x="0" y="27631"/>
                      <a:pt x="3962" y="18066"/>
                      <a:pt x="11014" y="11014"/>
                    </a:cubicBezTo>
                    <a:cubicBezTo>
                      <a:pt x="18066" y="3962"/>
                      <a:pt x="27631" y="0"/>
                      <a:pt x="37604" y="0"/>
                    </a:cubicBezTo>
                    <a:close/>
                  </a:path>
                </a:pathLst>
              </a:custGeom>
              <a:solidFill>
                <a:srgbClr val="FFFFFF"/>
              </a:solidFill>
              <a:ln cap="rnd">
                <a:noFill/>
                <a:prstDash val="solid"/>
                <a:round/>
              </a:ln>
            </p:spPr>
          </p:sp>
          <p:sp>
            <p:nvSpPr>
              <p:cNvPr name="TextBox 16" id="16"/>
              <p:cNvSpPr txBox="true"/>
              <p:nvPr/>
            </p:nvSpPr>
            <p:spPr>
              <a:xfrm>
                <a:off x="0" y="-38100"/>
                <a:ext cx="2468816" cy="2063862"/>
              </a:xfrm>
              <a:prstGeom prst="rect">
                <a:avLst/>
              </a:prstGeom>
            </p:spPr>
            <p:txBody>
              <a:bodyPr anchor="ctr" rtlCol="false" tIns="50800" lIns="50800" bIns="50800" rIns="50800"/>
              <a:lstStyle/>
              <a:p>
                <a:pPr algn="ctr">
                  <a:lnSpc>
                    <a:spcPts val="2939"/>
                  </a:lnSpc>
                </a:pPr>
              </a:p>
            </p:txBody>
          </p:sp>
        </p:grpSp>
      </p:grpSp>
      <p:sp>
        <p:nvSpPr>
          <p:cNvPr name="Freeform 17" id="17"/>
          <p:cNvSpPr/>
          <p:nvPr/>
        </p:nvSpPr>
        <p:spPr>
          <a:xfrm flipH="false" flipV="false" rot="0">
            <a:off x="-1219741" y="0"/>
            <a:ext cx="2927694" cy="2235694"/>
          </a:xfrm>
          <a:custGeom>
            <a:avLst/>
            <a:gdLst/>
            <a:ahLst/>
            <a:cxnLst/>
            <a:rect r="r" b="b" t="t" l="l"/>
            <a:pathLst>
              <a:path h="2235694" w="2927694">
                <a:moveTo>
                  <a:pt x="0" y="0"/>
                </a:moveTo>
                <a:lnTo>
                  <a:pt x="2927694" y="0"/>
                </a:lnTo>
                <a:lnTo>
                  <a:pt x="2927694" y="2235694"/>
                </a:lnTo>
                <a:lnTo>
                  <a:pt x="0" y="223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8" id="18"/>
          <p:cNvSpPr txBox="true"/>
          <p:nvPr/>
        </p:nvSpPr>
        <p:spPr>
          <a:xfrm rot="0">
            <a:off x="1028700" y="646808"/>
            <a:ext cx="6573031" cy="4277995"/>
          </a:xfrm>
          <a:prstGeom prst="rect">
            <a:avLst/>
          </a:prstGeom>
        </p:spPr>
        <p:txBody>
          <a:bodyPr anchor="t" rtlCol="false" tIns="0" lIns="0" bIns="0" rIns="0">
            <a:spAutoFit/>
          </a:bodyPr>
          <a:lstStyle/>
          <a:p>
            <a:pPr algn="just">
              <a:lnSpc>
                <a:spcPts val="3079"/>
              </a:lnSpc>
            </a:pPr>
          </a:p>
          <a:p>
            <a:pPr algn="just">
              <a:lnSpc>
                <a:spcPts val="3079"/>
              </a:lnSpc>
            </a:pPr>
            <a:r>
              <a:rPr lang="en-US" sz="2199">
                <a:solidFill>
                  <a:srgbClr val="0B1B45"/>
                </a:solidFill>
                <a:latin typeface="Trocchi"/>
                <a:ea typeface="Trocchi"/>
                <a:cs typeface="Trocchi"/>
                <a:sym typeface="Trocchi"/>
              </a:rPr>
              <a:t>Al ingresar al sitio web, se visualiza inicialmente el logotipo y el nombre de la institución. Al desplazarse hacia abajo, se presentan los cursos disponibles, los cuales están diseñados para fortalecer diversas habilidades de los usuarios. Más adelante, se encuentra un apartado de información general, que puede desplegarse al hacer clic para facilitar la lectura.</a:t>
            </a:r>
          </a:p>
          <a:p>
            <a:pPr algn="just" marL="0" indent="0" lvl="0">
              <a:lnSpc>
                <a:spcPts val="3079"/>
              </a:lnSpc>
              <a:spcBef>
                <a:spcPct val="0"/>
              </a:spcBef>
            </a:pPr>
          </a:p>
        </p:txBody>
      </p:sp>
      <p:sp>
        <p:nvSpPr>
          <p:cNvPr name="Freeform 19" id="19"/>
          <p:cNvSpPr/>
          <p:nvPr/>
        </p:nvSpPr>
        <p:spPr>
          <a:xfrm flipH="false" flipV="false" rot="0">
            <a:off x="1707953" y="5143500"/>
            <a:ext cx="5781207" cy="3410912"/>
          </a:xfrm>
          <a:custGeom>
            <a:avLst/>
            <a:gdLst/>
            <a:ahLst/>
            <a:cxnLst/>
            <a:rect r="r" b="b" t="t" l="l"/>
            <a:pathLst>
              <a:path h="3410912" w="5781207">
                <a:moveTo>
                  <a:pt x="0" y="0"/>
                </a:moveTo>
                <a:lnTo>
                  <a:pt x="5781207" y="0"/>
                </a:lnTo>
                <a:lnTo>
                  <a:pt x="5781207" y="3410912"/>
                </a:lnTo>
                <a:lnTo>
                  <a:pt x="0" y="3410912"/>
                </a:lnTo>
                <a:lnTo>
                  <a:pt x="0" y="0"/>
                </a:lnTo>
                <a:close/>
              </a:path>
            </a:pathLst>
          </a:custGeom>
          <a:blipFill>
            <a:blip r:embed="rId5"/>
            <a:stretch>
              <a:fillRect l="0" t="0" r="0" b="0"/>
            </a:stretch>
          </a:blipFill>
        </p:spPr>
      </p:sp>
      <p:sp>
        <p:nvSpPr>
          <p:cNvPr name="Freeform 20" id="20"/>
          <p:cNvSpPr/>
          <p:nvPr/>
        </p:nvSpPr>
        <p:spPr>
          <a:xfrm flipH="false" flipV="false" rot="0">
            <a:off x="10094889" y="6684994"/>
            <a:ext cx="6644543" cy="2573306"/>
          </a:xfrm>
          <a:custGeom>
            <a:avLst/>
            <a:gdLst/>
            <a:ahLst/>
            <a:cxnLst/>
            <a:rect r="r" b="b" t="t" l="l"/>
            <a:pathLst>
              <a:path h="2573306" w="6644543">
                <a:moveTo>
                  <a:pt x="0" y="0"/>
                </a:moveTo>
                <a:lnTo>
                  <a:pt x="6644543" y="0"/>
                </a:lnTo>
                <a:lnTo>
                  <a:pt x="6644543" y="2573306"/>
                </a:lnTo>
                <a:lnTo>
                  <a:pt x="0" y="2573306"/>
                </a:lnTo>
                <a:lnTo>
                  <a:pt x="0" y="0"/>
                </a:lnTo>
                <a:close/>
              </a:path>
            </a:pathLst>
          </a:custGeom>
          <a:blipFill>
            <a:blip r:embed="rId6"/>
            <a:stretch>
              <a:fillRect l="-1102" t="-5763" r="-247" b="-18870"/>
            </a:stretch>
          </a:blipFill>
        </p:spPr>
      </p:sp>
      <p:sp>
        <p:nvSpPr>
          <p:cNvPr name="TextBox 21" id="21"/>
          <p:cNvSpPr txBox="true"/>
          <p:nvPr/>
        </p:nvSpPr>
        <p:spPr>
          <a:xfrm rot="0">
            <a:off x="9992337" y="981075"/>
            <a:ext cx="6448675" cy="5385915"/>
          </a:xfrm>
          <a:prstGeom prst="rect">
            <a:avLst/>
          </a:prstGeom>
        </p:spPr>
        <p:txBody>
          <a:bodyPr anchor="t" rtlCol="false" tIns="0" lIns="0" bIns="0" rIns="0">
            <a:spAutoFit/>
          </a:bodyPr>
          <a:lstStyle/>
          <a:p>
            <a:pPr algn="just">
              <a:lnSpc>
                <a:spcPts val="2833"/>
              </a:lnSpc>
            </a:pPr>
            <a:r>
              <a:rPr lang="en-US" sz="2024">
                <a:solidFill>
                  <a:srgbClr val="0B1B45"/>
                </a:solidFill>
                <a:latin typeface="Trocchi"/>
                <a:ea typeface="Trocchi"/>
                <a:cs typeface="Trocchi"/>
                <a:sym typeface="Trocchi"/>
              </a:rPr>
              <a:t>Al continuar con la navegación, se muestra una sección con los horarios y detalles específicos de cada curso, brindando al visitante la oportunidad de conocer mejor la oferta académica. Posteriormente, se incluye un formulario de contacto, a través del cual el usuario puede proporcionar sus datos para recibir información personalizada.</a:t>
            </a:r>
          </a:p>
          <a:p>
            <a:pPr algn="just">
              <a:lnSpc>
                <a:spcPts val="2833"/>
              </a:lnSpc>
            </a:pPr>
          </a:p>
          <a:p>
            <a:pPr algn="just" marL="0" indent="0" lvl="0">
              <a:lnSpc>
                <a:spcPts val="2833"/>
              </a:lnSpc>
              <a:spcBef>
                <a:spcPct val="0"/>
              </a:spcBef>
            </a:pPr>
            <a:r>
              <a:rPr lang="en-US" sz="2024">
                <a:solidFill>
                  <a:srgbClr val="0B1B45"/>
                </a:solidFill>
                <a:latin typeface="Trocchi"/>
                <a:ea typeface="Trocchi"/>
                <a:cs typeface="Trocchi"/>
                <a:sym typeface="Trocchi"/>
              </a:rPr>
              <a:t>Finalmente, se presenta la ubicación geográfica de la institución, así como un apartado con los medios de contacto, incluyendo número telefónico, correo electrónico y enlace a la página de Facebook, permitiendo una comunicación directa y accesible.</a:t>
            </a:r>
          </a:p>
        </p:txBody>
      </p:sp>
      <p:sp>
        <p:nvSpPr>
          <p:cNvPr name="TextBox 22" id="22"/>
          <p:cNvSpPr txBox="true"/>
          <p:nvPr/>
        </p:nvSpPr>
        <p:spPr>
          <a:xfrm rot="0">
            <a:off x="2718507" y="8623404"/>
            <a:ext cx="3485176" cy="438785"/>
          </a:xfrm>
          <a:prstGeom prst="rect">
            <a:avLst/>
          </a:prstGeom>
        </p:spPr>
        <p:txBody>
          <a:bodyPr anchor="t" rtlCol="false" tIns="0" lIns="0" bIns="0" rIns="0">
            <a:spAutoFit/>
          </a:bodyPr>
          <a:lstStyle/>
          <a:p>
            <a:pPr algn="ctr">
              <a:lnSpc>
                <a:spcPts val="3640"/>
              </a:lnSpc>
            </a:pPr>
            <a:r>
              <a:rPr lang="en-US" sz="2600">
                <a:solidFill>
                  <a:srgbClr val="FFFFFF"/>
                </a:solidFill>
                <a:latin typeface="Trocchi"/>
                <a:ea typeface="Trocchi"/>
                <a:cs typeface="Trocchi"/>
                <a:sym typeface="Trocchi"/>
              </a:rPr>
              <a:t>Figura 12.pagina web </a:t>
            </a:r>
          </a:p>
        </p:txBody>
      </p:sp>
      <p:sp>
        <p:nvSpPr>
          <p:cNvPr name="TextBox 23" id="23"/>
          <p:cNvSpPr txBox="true"/>
          <p:nvPr/>
        </p:nvSpPr>
        <p:spPr>
          <a:xfrm rot="0">
            <a:off x="11347857" y="9322448"/>
            <a:ext cx="3492753" cy="438785"/>
          </a:xfrm>
          <a:prstGeom prst="rect">
            <a:avLst/>
          </a:prstGeom>
        </p:spPr>
        <p:txBody>
          <a:bodyPr anchor="t" rtlCol="false" tIns="0" lIns="0" bIns="0" rIns="0">
            <a:spAutoFit/>
          </a:bodyPr>
          <a:lstStyle/>
          <a:p>
            <a:pPr algn="ctr">
              <a:lnSpc>
                <a:spcPts val="3640"/>
              </a:lnSpc>
            </a:pPr>
            <a:r>
              <a:rPr lang="en-US" sz="2600">
                <a:solidFill>
                  <a:srgbClr val="FFFFFF"/>
                </a:solidFill>
                <a:latin typeface="Trocchi"/>
                <a:ea typeface="Trocchi"/>
                <a:cs typeface="Trocchi"/>
                <a:sym typeface="Trocchi"/>
              </a:rPr>
              <a:t>Figura 13.pagina web </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10800000">
            <a:off x="572227" y="6322670"/>
            <a:ext cx="7233784" cy="1667746"/>
            <a:chOff x="0" y="0"/>
            <a:chExt cx="2177613" cy="502048"/>
          </a:xfrm>
        </p:grpSpPr>
        <p:sp>
          <p:nvSpPr>
            <p:cNvPr name="Freeform 4" id="4"/>
            <p:cNvSpPr/>
            <p:nvPr/>
          </p:nvSpPr>
          <p:spPr>
            <a:xfrm flipH="false" flipV="false" rot="0">
              <a:off x="0" y="0"/>
              <a:ext cx="2177613" cy="502048"/>
            </a:xfrm>
            <a:custGeom>
              <a:avLst/>
              <a:gdLst/>
              <a:ahLst/>
              <a:cxnLst/>
              <a:rect r="r" b="b" t="t" l="l"/>
              <a:pathLst>
                <a:path h="502048" w="2177613">
                  <a:moveTo>
                    <a:pt x="32107" y="0"/>
                  </a:moveTo>
                  <a:lnTo>
                    <a:pt x="2145506" y="0"/>
                  </a:lnTo>
                  <a:cubicBezTo>
                    <a:pt x="2154021" y="0"/>
                    <a:pt x="2162188" y="3383"/>
                    <a:pt x="2168209" y="9404"/>
                  </a:cubicBezTo>
                  <a:cubicBezTo>
                    <a:pt x="2174230" y="15425"/>
                    <a:pt x="2177613" y="23592"/>
                    <a:pt x="2177613" y="32107"/>
                  </a:cubicBezTo>
                  <a:lnTo>
                    <a:pt x="2177613" y="469941"/>
                  </a:lnTo>
                  <a:cubicBezTo>
                    <a:pt x="2177613" y="487673"/>
                    <a:pt x="2163238" y="502048"/>
                    <a:pt x="2145506" y="502048"/>
                  </a:cubicBezTo>
                  <a:lnTo>
                    <a:pt x="32107" y="502048"/>
                  </a:lnTo>
                  <a:cubicBezTo>
                    <a:pt x="23592" y="502048"/>
                    <a:pt x="15425" y="498665"/>
                    <a:pt x="9404" y="492644"/>
                  </a:cubicBezTo>
                  <a:cubicBezTo>
                    <a:pt x="3383" y="486623"/>
                    <a:pt x="0" y="478456"/>
                    <a:pt x="0" y="469941"/>
                  </a:cubicBezTo>
                  <a:lnTo>
                    <a:pt x="0" y="32107"/>
                  </a:lnTo>
                  <a:cubicBezTo>
                    <a:pt x="0" y="23592"/>
                    <a:pt x="3383" y="15425"/>
                    <a:pt x="9404" y="9404"/>
                  </a:cubicBezTo>
                  <a:cubicBezTo>
                    <a:pt x="15425" y="3383"/>
                    <a:pt x="23592" y="0"/>
                    <a:pt x="32107"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5" id="5"/>
            <p:cNvSpPr txBox="true"/>
            <p:nvPr/>
          </p:nvSpPr>
          <p:spPr>
            <a:xfrm>
              <a:off x="0" y="-38100"/>
              <a:ext cx="2177613" cy="540148"/>
            </a:xfrm>
            <a:prstGeom prst="rect">
              <a:avLst/>
            </a:prstGeom>
          </p:spPr>
          <p:txBody>
            <a:bodyPr anchor="ctr" rtlCol="false" tIns="67454" lIns="67454" bIns="67454" rIns="67454"/>
            <a:lstStyle/>
            <a:p>
              <a:pPr algn="ctr" marL="0" indent="0" lvl="0">
                <a:lnSpc>
                  <a:spcPts val="2940"/>
                </a:lnSpc>
                <a:spcBef>
                  <a:spcPct val="0"/>
                </a:spcBef>
              </a:pPr>
            </a:p>
          </p:txBody>
        </p:sp>
      </p:grpSp>
      <p:grpSp>
        <p:nvGrpSpPr>
          <p:cNvPr name="Group 6" id="6"/>
          <p:cNvGrpSpPr/>
          <p:nvPr/>
        </p:nvGrpSpPr>
        <p:grpSpPr>
          <a:xfrm rot="0">
            <a:off x="572227" y="0"/>
            <a:ext cx="7233784" cy="7200900"/>
            <a:chOff x="0" y="0"/>
            <a:chExt cx="2177613" cy="2167714"/>
          </a:xfrm>
        </p:grpSpPr>
        <p:sp>
          <p:nvSpPr>
            <p:cNvPr name="Freeform 7" id="7"/>
            <p:cNvSpPr/>
            <p:nvPr/>
          </p:nvSpPr>
          <p:spPr>
            <a:xfrm flipH="false" flipV="false" rot="0">
              <a:off x="0" y="0"/>
              <a:ext cx="2177613" cy="2167714"/>
            </a:xfrm>
            <a:custGeom>
              <a:avLst/>
              <a:gdLst/>
              <a:ahLst/>
              <a:cxnLst/>
              <a:rect r="r" b="b" t="t" l="l"/>
              <a:pathLst>
                <a:path h="2167714" w="2177613">
                  <a:moveTo>
                    <a:pt x="32107" y="0"/>
                  </a:moveTo>
                  <a:lnTo>
                    <a:pt x="2145506" y="0"/>
                  </a:lnTo>
                  <a:cubicBezTo>
                    <a:pt x="2154021" y="0"/>
                    <a:pt x="2162188" y="3383"/>
                    <a:pt x="2168209" y="9404"/>
                  </a:cubicBezTo>
                  <a:cubicBezTo>
                    <a:pt x="2174230" y="15425"/>
                    <a:pt x="2177613" y="23592"/>
                    <a:pt x="2177613" y="32107"/>
                  </a:cubicBezTo>
                  <a:lnTo>
                    <a:pt x="2177613" y="2135607"/>
                  </a:lnTo>
                  <a:cubicBezTo>
                    <a:pt x="2177613" y="2144122"/>
                    <a:pt x="2174230" y="2152289"/>
                    <a:pt x="2168209" y="2158310"/>
                  </a:cubicBezTo>
                  <a:cubicBezTo>
                    <a:pt x="2162188" y="2164331"/>
                    <a:pt x="2154021" y="2167714"/>
                    <a:pt x="2145506" y="2167714"/>
                  </a:cubicBezTo>
                  <a:lnTo>
                    <a:pt x="32107" y="2167714"/>
                  </a:lnTo>
                  <a:cubicBezTo>
                    <a:pt x="14375" y="2167714"/>
                    <a:pt x="0" y="2153339"/>
                    <a:pt x="0" y="2135607"/>
                  </a:cubicBezTo>
                  <a:lnTo>
                    <a:pt x="0" y="32107"/>
                  </a:lnTo>
                  <a:cubicBezTo>
                    <a:pt x="0" y="23592"/>
                    <a:pt x="3383" y="15425"/>
                    <a:pt x="9404" y="9404"/>
                  </a:cubicBezTo>
                  <a:cubicBezTo>
                    <a:pt x="15425" y="3383"/>
                    <a:pt x="23592" y="0"/>
                    <a:pt x="32107" y="0"/>
                  </a:cubicBezTo>
                  <a:close/>
                </a:path>
              </a:pathLst>
            </a:custGeom>
            <a:solidFill>
              <a:srgbClr val="FFFFFF"/>
            </a:solidFill>
            <a:ln cap="rnd">
              <a:noFill/>
              <a:prstDash val="solid"/>
              <a:round/>
            </a:ln>
          </p:spPr>
        </p:sp>
        <p:sp>
          <p:nvSpPr>
            <p:cNvPr name="TextBox 8" id="8"/>
            <p:cNvSpPr txBox="true"/>
            <p:nvPr/>
          </p:nvSpPr>
          <p:spPr>
            <a:xfrm>
              <a:off x="0" y="-38100"/>
              <a:ext cx="2177613" cy="2205814"/>
            </a:xfrm>
            <a:prstGeom prst="rect">
              <a:avLst/>
            </a:prstGeom>
          </p:spPr>
          <p:txBody>
            <a:bodyPr anchor="ctr" rtlCol="false" tIns="67454" lIns="67454" bIns="67454" rIns="67454"/>
            <a:lstStyle/>
            <a:p>
              <a:pPr algn="ctr">
                <a:lnSpc>
                  <a:spcPts val="2940"/>
                </a:lnSpc>
              </a:pPr>
            </a:p>
          </p:txBody>
        </p:sp>
      </p:grpSp>
      <p:grpSp>
        <p:nvGrpSpPr>
          <p:cNvPr name="Group 9" id="9"/>
          <p:cNvGrpSpPr/>
          <p:nvPr/>
        </p:nvGrpSpPr>
        <p:grpSpPr>
          <a:xfrm rot="0">
            <a:off x="9383479" y="900202"/>
            <a:ext cx="8067364" cy="4458592"/>
            <a:chOff x="0" y="0"/>
            <a:chExt cx="10756485" cy="5944790"/>
          </a:xfrm>
        </p:grpSpPr>
        <p:grpSp>
          <p:nvGrpSpPr>
            <p:cNvPr name="Group 10" id="10"/>
            <p:cNvGrpSpPr/>
            <p:nvPr/>
          </p:nvGrpSpPr>
          <p:grpSpPr>
            <a:xfrm rot="-10800000">
              <a:off x="0" y="3828463"/>
              <a:ext cx="10756485" cy="2116327"/>
              <a:chOff x="0" y="0"/>
              <a:chExt cx="2468816" cy="485737"/>
            </a:xfrm>
          </p:grpSpPr>
          <p:sp>
            <p:nvSpPr>
              <p:cNvPr name="Freeform 11" id="11"/>
              <p:cNvSpPr/>
              <p:nvPr/>
            </p:nvSpPr>
            <p:spPr>
              <a:xfrm flipH="false" flipV="false" rot="0">
                <a:off x="0" y="0"/>
                <a:ext cx="2468816" cy="485737"/>
              </a:xfrm>
              <a:custGeom>
                <a:avLst/>
                <a:gdLst/>
                <a:ahLst/>
                <a:cxnLst/>
                <a:rect r="r" b="b" t="t" l="l"/>
                <a:pathLst>
                  <a:path h="485737" w="2468816">
                    <a:moveTo>
                      <a:pt x="37604" y="0"/>
                    </a:moveTo>
                    <a:lnTo>
                      <a:pt x="2431211" y="0"/>
                    </a:lnTo>
                    <a:cubicBezTo>
                      <a:pt x="2441185" y="0"/>
                      <a:pt x="2450749" y="3962"/>
                      <a:pt x="2457802" y="11014"/>
                    </a:cubicBezTo>
                    <a:cubicBezTo>
                      <a:pt x="2464854" y="18066"/>
                      <a:pt x="2468816" y="27631"/>
                      <a:pt x="2468816" y="37604"/>
                    </a:cubicBezTo>
                    <a:lnTo>
                      <a:pt x="2468816" y="448132"/>
                    </a:lnTo>
                    <a:cubicBezTo>
                      <a:pt x="2468816" y="468901"/>
                      <a:pt x="2451980" y="485737"/>
                      <a:pt x="2431211" y="485737"/>
                    </a:cubicBezTo>
                    <a:lnTo>
                      <a:pt x="37604" y="485737"/>
                    </a:lnTo>
                    <a:cubicBezTo>
                      <a:pt x="16836" y="485737"/>
                      <a:pt x="0" y="468901"/>
                      <a:pt x="0" y="448132"/>
                    </a:cubicBezTo>
                    <a:lnTo>
                      <a:pt x="0" y="37604"/>
                    </a:lnTo>
                    <a:cubicBezTo>
                      <a:pt x="0" y="27631"/>
                      <a:pt x="3962" y="18066"/>
                      <a:pt x="11014" y="11014"/>
                    </a:cubicBezTo>
                    <a:cubicBezTo>
                      <a:pt x="18066" y="3962"/>
                      <a:pt x="27631" y="0"/>
                      <a:pt x="37604"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2" id="12"/>
              <p:cNvSpPr txBox="true"/>
              <p:nvPr/>
            </p:nvSpPr>
            <p:spPr>
              <a:xfrm>
                <a:off x="0" y="-38100"/>
                <a:ext cx="2468816" cy="523837"/>
              </a:xfrm>
              <a:prstGeom prst="rect">
                <a:avLst/>
              </a:prstGeom>
            </p:spPr>
            <p:txBody>
              <a:bodyPr anchor="ctr" rtlCol="false" tIns="50800" lIns="50800" bIns="50800" rIns="50800"/>
              <a:lstStyle/>
              <a:p>
                <a:pPr algn="ctr" marL="0" indent="0" lvl="0">
                  <a:lnSpc>
                    <a:spcPts val="2939"/>
                  </a:lnSpc>
                  <a:spcBef>
                    <a:spcPct val="0"/>
                  </a:spcBef>
                </a:pPr>
              </a:p>
            </p:txBody>
          </p:sp>
        </p:grpSp>
        <p:grpSp>
          <p:nvGrpSpPr>
            <p:cNvPr name="Group 13" id="13"/>
            <p:cNvGrpSpPr/>
            <p:nvPr/>
          </p:nvGrpSpPr>
          <p:grpSpPr>
            <a:xfrm rot="0">
              <a:off x="0" y="0"/>
              <a:ext cx="10756485" cy="5483505"/>
              <a:chOff x="0" y="0"/>
              <a:chExt cx="2468816" cy="1258568"/>
            </a:xfrm>
          </p:grpSpPr>
          <p:sp>
            <p:nvSpPr>
              <p:cNvPr name="Freeform 14" id="14"/>
              <p:cNvSpPr/>
              <p:nvPr/>
            </p:nvSpPr>
            <p:spPr>
              <a:xfrm flipH="false" flipV="false" rot="0">
                <a:off x="0" y="0"/>
                <a:ext cx="2468816" cy="1258568"/>
              </a:xfrm>
              <a:custGeom>
                <a:avLst/>
                <a:gdLst/>
                <a:ahLst/>
                <a:cxnLst/>
                <a:rect r="r" b="b" t="t" l="l"/>
                <a:pathLst>
                  <a:path h="1258568" w="2468816">
                    <a:moveTo>
                      <a:pt x="37604" y="0"/>
                    </a:moveTo>
                    <a:lnTo>
                      <a:pt x="2431211" y="0"/>
                    </a:lnTo>
                    <a:cubicBezTo>
                      <a:pt x="2441185" y="0"/>
                      <a:pt x="2450749" y="3962"/>
                      <a:pt x="2457802" y="11014"/>
                    </a:cubicBezTo>
                    <a:cubicBezTo>
                      <a:pt x="2464854" y="18066"/>
                      <a:pt x="2468816" y="27631"/>
                      <a:pt x="2468816" y="37604"/>
                    </a:cubicBezTo>
                    <a:lnTo>
                      <a:pt x="2468816" y="1220963"/>
                    </a:lnTo>
                    <a:cubicBezTo>
                      <a:pt x="2468816" y="1241731"/>
                      <a:pt x="2451980" y="1258568"/>
                      <a:pt x="2431211" y="1258568"/>
                    </a:cubicBezTo>
                    <a:lnTo>
                      <a:pt x="37604" y="1258568"/>
                    </a:lnTo>
                    <a:cubicBezTo>
                      <a:pt x="16836" y="1258568"/>
                      <a:pt x="0" y="1241731"/>
                      <a:pt x="0" y="1220963"/>
                    </a:cubicBezTo>
                    <a:lnTo>
                      <a:pt x="0" y="37604"/>
                    </a:lnTo>
                    <a:cubicBezTo>
                      <a:pt x="0" y="27631"/>
                      <a:pt x="3962" y="18066"/>
                      <a:pt x="11014" y="11014"/>
                    </a:cubicBezTo>
                    <a:cubicBezTo>
                      <a:pt x="18066" y="3962"/>
                      <a:pt x="27631" y="0"/>
                      <a:pt x="37604" y="0"/>
                    </a:cubicBezTo>
                    <a:close/>
                  </a:path>
                </a:pathLst>
              </a:custGeom>
              <a:solidFill>
                <a:srgbClr val="FFFFFF"/>
              </a:solidFill>
              <a:ln cap="rnd">
                <a:noFill/>
                <a:prstDash val="solid"/>
                <a:round/>
              </a:ln>
            </p:spPr>
          </p:sp>
          <p:sp>
            <p:nvSpPr>
              <p:cNvPr name="TextBox 15" id="15"/>
              <p:cNvSpPr txBox="true"/>
              <p:nvPr/>
            </p:nvSpPr>
            <p:spPr>
              <a:xfrm>
                <a:off x="0" y="-38100"/>
                <a:ext cx="2468816" cy="1296668"/>
              </a:xfrm>
              <a:prstGeom prst="rect">
                <a:avLst/>
              </a:prstGeom>
            </p:spPr>
            <p:txBody>
              <a:bodyPr anchor="ctr" rtlCol="false" tIns="50800" lIns="50800" bIns="50800" rIns="50800"/>
              <a:lstStyle/>
              <a:p>
                <a:pPr algn="ctr">
                  <a:lnSpc>
                    <a:spcPts val="2939"/>
                  </a:lnSpc>
                </a:pPr>
              </a:p>
            </p:txBody>
          </p:sp>
        </p:grpSp>
      </p:grpSp>
      <p:grpSp>
        <p:nvGrpSpPr>
          <p:cNvPr name="Group 16" id="16"/>
          <p:cNvGrpSpPr/>
          <p:nvPr/>
        </p:nvGrpSpPr>
        <p:grpSpPr>
          <a:xfrm rot="0">
            <a:off x="11627793" y="-330811"/>
            <a:ext cx="3578736" cy="1532807"/>
            <a:chOff x="0" y="0"/>
            <a:chExt cx="2297524" cy="984052"/>
          </a:xfrm>
        </p:grpSpPr>
        <p:sp>
          <p:nvSpPr>
            <p:cNvPr name="Freeform 17" id="17"/>
            <p:cNvSpPr/>
            <p:nvPr/>
          </p:nvSpPr>
          <p:spPr>
            <a:xfrm flipH="false" flipV="false" rot="0">
              <a:off x="0" y="0"/>
              <a:ext cx="2297524" cy="984052"/>
            </a:xfrm>
            <a:custGeom>
              <a:avLst/>
              <a:gdLst/>
              <a:ahLst/>
              <a:cxnLst/>
              <a:rect r="r" b="b" t="t" l="l"/>
              <a:pathLst>
                <a:path h="984052" w="2297524">
                  <a:moveTo>
                    <a:pt x="43266" y="0"/>
                  </a:moveTo>
                  <a:lnTo>
                    <a:pt x="2254258" y="0"/>
                  </a:lnTo>
                  <a:cubicBezTo>
                    <a:pt x="2265733" y="0"/>
                    <a:pt x="2276738" y="4558"/>
                    <a:pt x="2284852" y="12672"/>
                  </a:cubicBezTo>
                  <a:cubicBezTo>
                    <a:pt x="2292965" y="20786"/>
                    <a:pt x="2297524" y="31791"/>
                    <a:pt x="2297524" y="43266"/>
                  </a:cubicBezTo>
                  <a:lnTo>
                    <a:pt x="2297524" y="940785"/>
                  </a:lnTo>
                  <a:cubicBezTo>
                    <a:pt x="2297524" y="964681"/>
                    <a:pt x="2278153" y="984052"/>
                    <a:pt x="2254258" y="984052"/>
                  </a:cubicBezTo>
                  <a:lnTo>
                    <a:pt x="43266" y="984052"/>
                  </a:lnTo>
                  <a:cubicBezTo>
                    <a:pt x="31791" y="984052"/>
                    <a:pt x="20786" y="979493"/>
                    <a:pt x="12672" y="971379"/>
                  </a:cubicBezTo>
                  <a:cubicBezTo>
                    <a:pt x="4558" y="963265"/>
                    <a:pt x="0" y="952260"/>
                    <a:pt x="0" y="940785"/>
                  </a:cubicBezTo>
                  <a:lnTo>
                    <a:pt x="0" y="43266"/>
                  </a:lnTo>
                  <a:cubicBezTo>
                    <a:pt x="0" y="31791"/>
                    <a:pt x="4558" y="20786"/>
                    <a:pt x="12672" y="12672"/>
                  </a:cubicBezTo>
                  <a:cubicBezTo>
                    <a:pt x="20786" y="4558"/>
                    <a:pt x="31791" y="0"/>
                    <a:pt x="43266"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8" id="18"/>
            <p:cNvSpPr txBox="true"/>
            <p:nvPr/>
          </p:nvSpPr>
          <p:spPr>
            <a:xfrm>
              <a:off x="0" y="-47625"/>
              <a:ext cx="2297524" cy="1031677"/>
            </a:xfrm>
            <a:prstGeom prst="rect">
              <a:avLst/>
            </a:prstGeom>
          </p:spPr>
          <p:txBody>
            <a:bodyPr anchor="ctr" rtlCol="false" tIns="47543" lIns="47543" bIns="47543" rIns="47543"/>
            <a:lstStyle/>
            <a:p>
              <a:pPr algn="ctr">
                <a:lnSpc>
                  <a:spcPts val="3418"/>
                </a:lnSpc>
              </a:pPr>
            </a:p>
          </p:txBody>
        </p:sp>
      </p:grpSp>
      <p:sp>
        <p:nvSpPr>
          <p:cNvPr name="Freeform 19" id="19"/>
          <p:cNvSpPr/>
          <p:nvPr/>
        </p:nvSpPr>
        <p:spPr>
          <a:xfrm flipH="false" flipV="false" rot="0">
            <a:off x="-1219741" y="0"/>
            <a:ext cx="2927694" cy="2235694"/>
          </a:xfrm>
          <a:custGeom>
            <a:avLst/>
            <a:gdLst/>
            <a:ahLst/>
            <a:cxnLst/>
            <a:rect r="r" b="b" t="t" l="l"/>
            <a:pathLst>
              <a:path h="2235694" w="2927694">
                <a:moveTo>
                  <a:pt x="0" y="0"/>
                </a:moveTo>
                <a:lnTo>
                  <a:pt x="2927694" y="0"/>
                </a:lnTo>
                <a:lnTo>
                  <a:pt x="2927694" y="2235694"/>
                </a:lnTo>
                <a:lnTo>
                  <a:pt x="0" y="223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0" id="20"/>
          <p:cNvSpPr/>
          <p:nvPr/>
        </p:nvSpPr>
        <p:spPr>
          <a:xfrm flipH="false" flipV="false" rot="0">
            <a:off x="6898666" y="5933017"/>
            <a:ext cx="6518495" cy="3325283"/>
          </a:xfrm>
          <a:custGeom>
            <a:avLst/>
            <a:gdLst/>
            <a:ahLst/>
            <a:cxnLst/>
            <a:rect r="r" b="b" t="t" l="l"/>
            <a:pathLst>
              <a:path h="3325283" w="6518495">
                <a:moveTo>
                  <a:pt x="0" y="0"/>
                </a:moveTo>
                <a:lnTo>
                  <a:pt x="6518495" y="0"/>
                </a:lnTo>
                <a:lnTo>
                  <a:pt x="6518495" y="3325283"/>
                </a:lnTo>
                <a:lnTo>
                  <a:pt x="0" y="3325283"/>
                </a:lnTo>
                <a:lnTo>
                  <a:pt x="0" y="0"/>
                </a:lnTo>
                <a:close/>
              </a:path>
            </a:pathLst>
          </a:custGeom>
          <a:blipFill>
            <a:blip r:embed="rId5"/>
            <a:stretch>
              <a:fillRect l="0" t="0" r="0" b="-23742"/>
            </a:stretch>
          </a:blipFill>
        </p:spPr>
      </p:sp>
      <p:sp>
        <p:nvSpPr>
          <p:cNvPr name="TextBox 21" id="21"/>
          <p:cNvSpPr txBox="true"/>
          <p:nvPr/>
        </p:nvSpPr>
        <p:spPr>
          <a:xfrm rot="0">
            <a:off x="10157913" y="1498410"/>
            <a:ext cx="6573031" cy="2325370"/>
          </a:xfrm>
          <a:prstGeom prst="rect">
            <a:avLst/>
          </a:prstGeom>
        </p:spPr>
        <p:txBody>
          <a:bodyPr anchor="t" rtlCol="false" tIns="0" lIns="0" bIns="0" rIns="0">
            <a:spAutoFit/>
          </a:bodyPr>
          <a:lstStyle/>
          <a:p>
            <a:pPr algn="just" marL="0" indent="0" lvl="0">
              <a:lnSpc>
                <a:spcPts val="3079"/>
              </a:lnSpc>
              <a:spcBef>
                <a:spcPct val="0"/>
              </a:spcBef>
            </a:pPr>
            <a:r>
              <a:rPr lang="en-US" sz="2199">
                <a:solidFill>
                  <a:srgbClr val="0B1B45"/>
                </a:solidFill>
                <a:latin typeface="Trocchi"/>
                <a:ea typeface="Trocchi"/>
                <a:cs typeface="Trocchi"/>
                <a:sym typeface="Trocchi"/>
              </a:rPr>
              <a:t>Para el desarrollo de la página ocupé Visual Studio Code y códigos cómo HTML HyperText Markup Language)  pará la estructura de mi página , css  Style Sheets”pará darle un estilo más personalizado y java script pará qué sea interactiva y dinámica </a:t>
            </a:r>
          </a:p>
        </p:txBody>
      </p:sp>
      <p:sp>
        <p:nvSpPr>
          <p:cNvPr name="TextBox 22" id="22"/>
          <p:cNvSpPr txBox="true"/>
          <p:nvPr/>
        </p:nvSpPr>
        <p:spPr>
          <a:xfrm rot="0">
            <a:off x="11724521" y="156498"/>
            <a:ext cx="3385280" cy="850900"/>
          </a:xfrm>
          <a:prstGeom prst="rect">
            <a:avLst/>
          </a:prstGeom>
        </p:spPr>
        <p:txBody>
          <a:bodyPr anchor="t" rtlCol="false" tIns="0" lIns="0" bIns="0" rIns="0">
            <a:spAutoFit/>
          </a:bodyPr>
          <a:lstStyle/>
          <a:p>
            <a:pPr algn="ctr">
              <a:lnSpc>
                <a:spcPts val="3499"/>
              </a:lnSpc>
            </a:pPr>
            <a:r>
              <a:rPr lang="en-US" sz="2499">
                <a:solidFill>
                  <a:srgbClr val="FFFFFF"/>
                </a:solidFill>
                <a:latin typeface="Trocchi"/>
                <a:ea typeface="Trocchi"/>
                <a:cs typeface="Trocchi"/>
                <a:sym typeface="Trocchi"/>
              </a:rPr>
              <a:t>DESARROLLO DE LA PÁGINA </a:t>
            </a:r>
          </a:p>
        </p:txBody>
      </p:sp>
      <p:sp>
        <p:nvSpPr>
          <p:cNvPr name="TextBox 23" id="23"/>
          <p:cNvSpPr txBox="true"/>
          <p:nvPr/>
        </p:nvSpPr>
        <p:spPr>
          <a:xfrm rot="0">
            <a:off x="736288" y="-57150"/>
            <a:ext cx="6751010" cy="8103395"/>
          </a:xfrm>
          <a:prstGeom prst="rect">
            <a:avLst/>
          </a:prstGeom>
        </p:spPr>
        <p:txBody>
          <a:bodyPr anchor="t" rtlCol="false" tIns="0" lIns="0" bIns="0" rIns="0">
            <a:spAutoFit/>
          </a:bodyPr>
          <a:lstStyle/>
          <a:p>
            <a:pPr algn="just">
              <a:lnSpc>
                <a:spcPts val="4276"/>
              </a:lnSpc>
            </a:pPr>
            <a:r>
              <a:rPr lang="en-US" sz="3054">
                <a:solidFill>
                  <a:srgbClr val="000000"/>
                </a:solidFill>
                <a:latin typeface="Trocchi"/>
                <a:ea typeface="Trocchi"/>
                <a:cs typeface="Trocchi"/>
                <a:sym typeface="Trocchi"/>
              </a:rPr>
              <a:t>.                                    CSS</a:t>
            </a:r>
          </a:p>
          <a:p>
            <a:pPr algn="just">
              <a:lnSpc>
                <a:spcPts val="3167"/>
              </a:lnSpc>
            </a:pPr>
          </a:p>
          <a:p>
            <a:pPr algn="just" marL="488479" indent="-244240" lvl="1">
              <a:lnSpc>
                <a:spcPts val="3167"/>
              </a:lnSpc>
              <a:buFont typeface="Arial"/>
              <a:buChar char="•"/>
            </a:pPr>
            <a:r>
              <a:rPr lang="en-US" sz="2262">
                <a:solidFill>
                  <a:srgbClr val="F4095E"/>
                </a:solidFill>
                <a:latin typeface="Trocchi"/>
                <a:ea typeface="Trocchi"/>
                <a:cs typeface="Trocchi"/>
                <a:sym typeface="Trocchi"/>
              </a:rPr>
              <a:t>background-color: Color de fondo</a:t>
            </a:r>
          </a:p>
          <a:p>
            <a:pPr algn="just" marL="488479" indent="-244240" lvl="1">
              <a:lnSpc>
                <a:spcPts val="3167"/>
              </a:lnSpc>
              <a:buFont typeface="Arial"/>
              <a:buChar char="•"/>
            </a:pPr>
            <a:r>
              <a:rPr lang="en-US" sz="2262">
                <a:solidFill>
                  <a:srgbClr val="F4095E"/>
                </a:solidFill>
                <a:latin typeface="Trocchi"/>
                <a:ea typeface="Trocchi"/>
                <a:cs typeface="Trocchi"/>
                <a:sym typeface="Trocchi"/>
              </a:rPr>
              <a:t>font-size: Cambiar el tipo de letra</a:t>
            </a:r>
          </a:p>
          <a:p>
            <a:pPr algn="just" marL="488479" indent="-244240" lvl="1">
              <a:lnSpc>
                <a:spcPts val="3167"/>
              </a:lnSpc>
              <a:buFont typeface="Arial"/>
              <a:buChar char="•"/>
            </a:pPr>
            <a:r>
              <a:rPr lang="en-US" sz="2262">
                <a:solidFill>
                  <a:srgbClr val="F4095E"/>
                </a:solidFill>
                <a:latin typeface="Trocchi"/>
                <a:ea typeface="Trocchi"/>
                <a:cs typeface="Trocchi"/>
                <a:sym typeface="Trocchi"/>
              </a:rPr>
              <a:t>font-weight:Hacer el texto más grueso</a:t>
            </a:r>
          </a:p>
          <a:p>
            <a:pPr algn="just" marL="488479" indent="-244240" lvl="1">
              <a:lnSpc>
                <a:spcPts val="3167"/>
              </a:lnSpc>
              <a:buFont typeface="Arial"/>
              <a:buChar char="•"/>
            </a:pPr>
            <a:r>
              <a:rPr lang="en-US" sz="2262">
                <a:solidFill>
                  <a:srgbClr val="F4095E"/>
                </a:solidFill>
                <a:latin typeface="Trocchi"/>
                <a:ea typeface="Trocchi"/>
                <a:cs typeface="Trocchi"/>
                <a:sym typeface="Trocchi"/>
              </a:rPr>
              <a:t>text-align:Centrar el texto horizontalmente dentro de su contenedor.</a:t>
            </a:r>
          </a:p>
          <a:p>
            <a:pPr algn="just" marL="488479" indent="-244240" lvl="1">
              <a:lnSpc>
                <a:spcPts val="3167"/>
              </a:lnSpc>
              <a:buFont typeface="Arial"/>
              <a:buChar char="•"/>
            </a:pPr>
            <a:r>
              <a:rPr lang="en-US" sz="2262">
                <a:solidFill>
                  <a:srgbClr val="F4095E"/>
                </a:solidFill>
                <a:latin typeface="Trocchi"/>
                <a:ea typeface="Trocchi"/>
                <a:cs typeface="Trocchi"/>
                <a:sym typeface="Trocchi"/>
              </a:rPr>
              <a:t>titulo:es una clase que se puede aplicar a varios elementos</a:t>
            </a:r>
          </a:p>
          <a:p>
            <a:pPr algn="just" marL="488479" indent="-244240" lvl="1">
              <a:lnSpc>
                <a:spcPts val="3167"/>
              </a:lnSpc>
              <a:buFont typeface="Arial"/>
              <a:buChar char="•"/>
            </a:pPr>
            <a:r>
              <a:rPr lang="en-US" sz="2262">
                <a:solidFill>
                  <a:srgbClr val="F4095E"/>
                </a:solidFill>
                <a:latin typeface="Trocchi"/>
                <a:ea typeface="Trocchi"/>
                <a:cs typeface="Trocchi"/>
                <a:sym typeface="Trocchi"/>
              </a:rPr>
              <a:t>a&gt;). Quita el subrayado y cambia el color a rojo.</a:t>
            </a:r>
          </a:p>
          <a:p>
            <a:pPr algn="just" marL="488479" indent="-244240" lvl="1">
              <a:lnSpc>
                <a:spcPts val="3167"/>
              </a:lnSpc>
              <a:buFont typeface="Arial"/>
              <a:buChar char="•"/>
            </a:pPr>
            <a:r>
              <a:rPr lang="en-US" sz="2262">
                <a:solidFill>
                  <a:srgbClr val="F4095E"/>
                </a:solidFill>
                <a:latin typeface="Trocchi"/>
                <a:ea typeface="Trocchi"/>
                <a:cs typeface="Trocchi"/>
                <a:sym typeface="Trocchi"/>
              </a:rPr>
              <a:t>img {max-width: 100%;,  height: Hace que la imagen se ajuste automáticamente al tamaño del contenedor y mantenga su proporción.</a:t>
            </a:r>
          </a:p>
          <a:p>
            <a:pPr algn="just">
              <a:lnSpc>
                <a:spcPts val="3167"/>
              </a:lnSpc>
            </a:pPr>
          </a:p>
          <a:p>
            <a:pPr algn="just">
              <a:lnSpc>
                <a:spcPts val="3167"/>
              </a:lnSpc>
            </a:pPr>
          </a:p>
          <a:p>
            <a:pPr algn="just">
              <a:lnSpc>
                <a:spcPts val="3167"/>
              </a:lnSpc>
            </a:pPr>
          </a:p>
          <a:p>
            <a:pPr algn="just">
              <a:lnSpc>
                <a:spcPts val="3167"/>
              </a:lnSpc>
            </a:pPr>
          </a:p>
          <a:p>
            <a:pPr algn="just">
              <a:lnSpc>
                <a:spcPts val="3167"/>
              </a:lnSpc>
            </a:pPr>
          </a:p>
        </p:txBody>
      </p:sp>
      <p:sp>
        <p:nvSpPr>
          <p:cNvPr name="TextBox 24" id="24"/>
          <p:cNvSpPr txBox="true"/>
          <p:nvPr/>
        </p:nvSpPr>
        <p:spPr>
          <a:xfrm rot="0">
            <a:off x="8480160" y="9210675"/>
            <a:ext cx="3355506" cy="455295"/>
          </a:xfrm>
          <a:prstGeom prst="rect">
            <a:avLst/>
          </a:prstGeom>
        </p:spPr>
        <p:txBody>
          <a:bodyPr anchor="t" rtlCol="false" tIns="0" lIns="0" bIns="0" rIns="0">
            <a:spAutoFit/>
          </a:bodyPr>
          <a:lstStyle/>
          <a:p>
            <a:pPr algn="ctr">
              <a:lnSpc>
                <a:spcPts val="3779"/>
              </a:lnSpc>
            </a:pPr>
            <a:r>
              <a:rPr lang="en-US" sz="2700">
                <a:solidFill>
                  <a:srgbClr val="FFFFFF"/>
                </a:solidFill>
                <a:latin typeface="Trocchi"/>
                <a:ea typeface="Trocchi"/>
                <a:cs typeface="Trocchi"/>
                <a:sym typeface="Trocchi"/>
              </a:rPr>
              <a:t>Figura 14.codigo css</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0">
            <a:off x="568370" y="684908"/>
            <a:ext cx="7561905" cy="8129820"/>
            <a:chOff x="0" y="0"/>
            <a:chExt cx="10082540" cy="10839761"/>
          </a:xfrm>
        </p:grpSpPr>
        <p:grpSp>
          <p:nvGrpSpPr>
            <p:cNvPr name="Group 4" id="4"/>
            <p:cNvGrpSpPr/>
            <p:nvPr/>
          </p:nvGrpSpPr>
          <p:grpSpPr>
            <a:xfrm rot="-10800000">
              <a:off x="0" y="6980839"/>
              <a:ext cx="10082540" cy="3858922"/>
              <a:chOff x="0" y="0"/>
              <a:chExt cx="2276389" cy="871249"/>
            </a:xfrm>
          </p:grpSpPr>
          <p:sp>
            <p:nvSpPr>
              <p:cNvPr name="Freeform 5" id="5"/>
              <p:cNvSpPr/>
              <p:nvPr/>
            </p:nvSpPr>
            <p:spPr>
              <a:xfrm flipH="false" flipV="false" rot="0">
                <a:off x="0" y="0"/>
                <a:ext cx="2276389" cy="871249"/>
              </a:xfrm>
              <a:custGeom>
                <a:avLst/>
                <a:gdLst/>
                <a:ahLst/>
                <a:cxnLst/>
                <a:rect r="r" b="b" t="t" l="l"/>
                <a:pathLst>
                  <a:path h="871249" w="2276389">
                    <a:moveTo>
                      <a:pt x="40783" y="0"/>
                    </a:moveTo>
                    <a:lnTo>
                      <a:pt x="2235606" y="0"/>
                    </a:lnTo>
                    <a:cubicBezTo>
                      <a:pt x="2258130" y="0"/>
                      <a:pt x="2276389" y="18259"/>
                      <a:pt x="2276389" y="40783"/>
                    </a:cubicBezTo>
                    <a:lnTo>
                      <a:pt x="2276389" y="830466"/>
                    </a:lnTo>
                    <a:cubicBezTo>
                      <a:pt x="2276389" y="852990"/>
                      <a:pt x="2258130" y="871249"/>
                      <a:pt x="2235606" y="871249"/>
                    </a:cubicBezTo>
                    <a:lnTo>
                      <a:pt x="40783" y="871249"/>
                    </a:lnTo>
                    <a:cubicBezTo>
                      <a:pt x="18259" y="871249"/>
                      <a:pt x="0" y="852990"/>
                      <a:pt x="0" y="830466"/>
                    </a:cubicBezTo>
                    <a:lnTo>
                      <a:pt x="0" y="40783"/>
                    </a:lnTo>
                    <a:cubicBezTo>
                      <a:pt x="0" y="18259"/>
                      <a:pt x="18259" y="0"/>
                      <a:pt x="40783"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6" id="6"/>
              <p:cNvSpPr txBox="true"/>
              <p:nvPr/>
            </p:nvSpPr>
            <p:spPr>
              <a:xfrm>
                <a:off x="0" y="-38100"/>
                <a:ext cx="2276389" cy="909349"/>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7" id="7"/>
            <p:cNvGrpSpPr/>
            <p:nvPr/>
          </p:nvGrpSpPr>
          <p:grpSpPr>
            <a:xfrm rot="0">
              <a:off x="0" y="0"/>
              <a:ext cx="10082540" cy="9998651"/>
              <a:chOff x="0" y="0"/>
              <a:chExt cx="2276389" cy="2257449"/>
            </a:xfrm>
          </p:grpSpPr>
          <p:sp>
            <p:nvSpPr>
              <p:cNvPr name="Freeform 8" id="8"/>
              <p:cNvSpPr/>
              <p:nvPr/>
            </p:nvSpPr>
            <p:spPr>
              <a:xfrm flipH="false" flipV="false" rot="0">
                <a:off x="0" y="0"/>
                <a:ext cx="2276389" cy="2257449"/>
              </a:xfrm>
              <a:custGeom>
                <a:avLst/>
                <a:gdLst/>
                <a:ahLst/>
                <a:cxnLst/>
                <a:rect r="r" b="b" t="t" l="l"/>
                <a:pathLst>
                  <a:path h="2257449" w="2276389">
                    <a:moveTo>
                      <a:pt x="40783" y="0"/>
                    </a:moveTo>
                    <a:lnTo>
                      <a:pt x="2235606" y="0"/>
                    </a:lnTo>
                    <a:cubicBezTo>
                      <a:pt x="2258130" y="0"/>
                      <a:pt x="2276389" y="18259"/>
                      <a:pt x="2276389" y="40783"/>
                    </a:cubicBezTo>
                    <a:lnTo>
                      <a:pt x="2276389" y="2216666"/>
                    </a:lnTo>
                    <a:cubicBezTo>
                      <a:pt x="2276389" y="2239189"/>
                      <a:pt x="2258130" y="2257449"/>
                      <a:pt x="2235606" y="2257449"/>
                    </a:cubicBezTo>
                    <a:lnTo>
                      <a:pt x="40783" y="2257449"/>
                    </a:lnTo>
                    <a:cubicBezTo>
                      <a:pt x="18259" y="2257449"/>
                      <a:pt x="0" y="2239189"/>
                      <a:pt x="0" y="2216666"/>
                    </a:cubicBezTo>
                    <a:lnTo>
                      <a:pt x="0" y="40783"/>
                    </a:lnTo>
                    <a:cubicBezTo>
                      <a:pt x="0" y="18259"/>
                      <a:pt x="18259" y="0"/>
                      <a:pt x="40783" y="0"/>
                    </a:cubicBezTo>
                    <a:close/>
                  </a:path>
                </a:pathLst>
              </a:custGeom>
              <a:solidFill>
                <a:srgbClr val="FFFFFF"/>
              </a:solidFill>
              <a:ln cap="rnd">
                <a:noFill/>
                <a:prstDash val="solid"/>
                <a:round/>
              </a:ln>
            </p:spPr>
          </p:sp>
          <p:sp>
            <p:nvSpPr>
              <p:cNvPr name="TextBox 9" id="9"/>
              <p:cNvSpPr txBox="true"/>
              <p:nvPr/>
            </p:nvSpPr>
            <p:spPr>
              <a:xfrm>
                <a:off x="0" y="-38100"/>
                <a:ext cx="2276389" cy="2295549"/>
              </a:xfrm>
              <a:prstGeom prst="rect">
                <a:avLst/>
              </a:prstGeom>
            </p:spPr>
            <p:txBody>
              <a:bodyPr anchor="ctr" rtlCol="false" tIns="50800" lIns="50800" bIns="50800" rIns="50800"/>
              <a:lstStyle/>
              <a:p>
                <a:pPr algn="ctr">
                  <a:lnSpc>
                    <a:spcPts val="2940"/>
                  </a:lnSpc>
                </a:pPr>
              </a:p>
            </p:txBody>
          </p:sp>
        </p:grpSp>
      </p:grpSp>
      <p:grpSp>
        <p:nvGrpSpPr>
          <p:cNvPr name="Group 10" id="10"/>
          <p:cNvGrpSpPr/>
          <p:nvPr/>
        </p:nvGrpSpPr>
        <p:grpSpPr>
          <a:xfrm rot="0">
            <a:off x="9383479" y="684908"/>
            <a:ext cx="8067364" cy="5683178"/>
            <a:chOff x="0" y="0"/>
            <a:chExt cx="10756485" cy="7577571"/>
          </a:xfrm>
        </p:grpSpPr>
        <p:grpSp>
          <p:nvGrpSpPr>
            <p:cNvPr name="Group 11" id="11"/>
            <p:cNvGrpSpPr/>
            <p:nvPr/>
          </p:nvGrpSpPr>
          <p:grpSpPr>
            <a:xfrm rot="-10800000">
              <a:off x="0" y="4879978"/>
              <a:ext cx="10756485" cy="2697592"/>
              <a:chOff x="0" y="0"/>
              <a:chExt cx="2468816" cy="619148"/>
            </a:xfrm>
          </p:grpSpPr>
          <p:sp>
            <p:nvSpPr>
              <p:cNvPr name="Freeform 12" id="12"/>
              <p:cNvSpPr/>
              <p:nvPr/>
            </p:nvSpPr>
            <p:spPr>
              <a:xfrm flipH="false" flipV="false" rot="0">
                <a:off x="0" y="0"/>
                <a:ext cx="2468816" cy="619148"/>
              </a:xfrm>
              <a:custGeom>
                <a:avLst/>
                <a:gdLst/>
                <a:ahLst/>
                <a:cxnLst/>
                <a:rect r="r" b="b" t="t" l="l"/>
                <a:pathLst>
                  <a:path h="619148" w="2468816">
                    <a:moveTo>
                      <a:pt x="37604" y="0"/>
                    </a:moveTo>
                    <a:lnTo>
                      <a:pt x="2431211" y="0"/>
                    </a:lnTo>
                    <a:cubicBezTo>
                      <a:pt x="2441185" y="0"/>
                      <a:pt x="2450749" y="3962"/>
                      <a:pt x="2457802" y="11014"/>
                    </a:cubicBezTo>
                    <a:cubicBezTo>
                      <a:pt x="2464854" y="18066"/>
                      <a:pt x="2468816" y="27631"/>
                      <a:pt x="2468816" y="37604"/>
                    </a:cubicBezTo>
                    <a:lnTo>
                      <a:pt x="2468816" y="581544"/>
                    </a:lnTo>
                    <a:cubicBezTo>
                      <a:pt x="2468816" y="602312"/>
                      <a:pt x="2451980" y="619148"/>
                      <a:pt x="2431211" y="619148"/>
                    </a:cubicBezTo>
                    <a:lnTo>
                      <a:pt x="37604" y="619148"/>
                    </a:lnTo>
                    <a:cubicBezTo>
                      <a:pt x="27631" y="619148"/>
                      <a:pt x="18066" y="615186"/>
                      <a:pt x="11014" y="608134"/>
                    </a:cubicBezTo>
                    <a:cubicBezTo>
                      <a:pt x="3962" y="601082"/>
                      <a:pt x="0" y="591517"/>
                      <a:pt x="0" y="581544"/>
                    </a:cubicBezTo>
                    <a:lnTo>
                      <a:pt x="0" y="37604"/>
                    </a:lnTo>
                    <a:cubicBezTo>
                      <a:pt x="0" y="27631"/>
                      <a:pt x="3962" y="18066"/>
                      <a:pt x="11014" y="11014"/>
                    </a:cubicBezTo>
                    <a:cubicBezTo>
                      <a:pt x="18066" y="3962"/>
                      <a:pt x="27631" y="0"/>
                      <a:pt x="37604"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3" id="13"/>
              <p:cNvSpPr txBox="true"/>
              <p:nvPr/>
            </p:nvSpPr>
            <p:spPr>
              <a:xfrm>
                <a:off x="0" y="-38100"/>
                <a:ext cx="2468816" cy="657248"/>
              </a:xfrm>
              <a:prstGeom prst="rect">
                <a:avLst/>
              </a:prstGeom>
            </p:spPr>
            <p:txBody>
              <a:bodyPr anchor="ctr" rtlCol="false" tIns="50800" lIns="50800" bIns="50800" rIns="50800"/>
              <a:lstStyle/>
              <a:p>
                <a:pPr algn="ctr" marL="0" indent="0" lvl="0">
                  <a:lnSpc>
                    <a:spcPts val="2939"/>
                  </a:lnSpc>
                  <a:spcBef>
                    <a:spcPct val="0"/>
                  </a:spcBef>
                </a:pPr>
              </a:p>
            </p:txBody>
          </p:sp>
        </p:grpSp>
        <p:grpSp>
          <p:nvGrpSpPr>
            <p:cNvPr name="Group 14" id="14"/>
            <p:cNvGrpSpPr/>
            <p:nvPr/>
          </p:nvGrpSpPr>
          <p:grpSpPr>
            <a:xfrm rot="0">
              <a:off x="0" y="0"/>
              <a:ext cx="10756485" cy="6989590"/>
              <a:chOff x="0" y="0"/>
              <a:chExt cx="2468816" cy="1604243"/>
            </a:xfrm>
          </p:grpSpPr>
          <p:sp>
            <p:nvSpPr>
              <p:cNvPr name="Freeform 15" id="15"/>
              <p:cNvSpPr/>
              <p:nvPr/>
            </p:nvSpPr>
            <p:spPr>
              <a:xfrm flipH="false" flipV="false" rot="0">
                <a:off x="0" y="0"/>
                <a:ext cx="2468816" cy="1604243"/>
              </a:xfrm>
              <a:custGeom>
                <a:avLst/>
                <a:gdLst/>
                <a:ahLst/>
                <a:cxnLst/>
                <a:rect r="r" b="b" t="t" l="l"/>
                <a:pathLst>
                  <a:path h="1604243" w="2468816">
                    <a:moveTo>
                      <a:pt x="37604" y="0"/>
                    </a:moveTo>
                    <a:lnTo>
                      <a:pt x="2431211" y="0"/>
                    </a:lnTo>
                    <a:cubicBezTo>
                      <a:pt x="2441185" y="0"/>
                      <a:pt x="2450749" y="3962"/>
                      <a:pt x="2457802" y="11014"/>
                    </a:cubicBezTo>
                    <a:cubicBezTo>
                      <a:pt x="2464854" y="18066"/>
                      <a:pt x="2468816" y="27631"/>
                      <a:pt x="2468816" y="37604"/>
                    </a:cubicBezTo>
                    <a:lnTo>
                      <a:pt x="2468816" y="1566638"/>
                    </a:lnTo>
                    <a:cubicBezTo>
                      <a:pt x="2468816" y="1587406"/>
                      <a:pt x="2451980" y="1604243"/>
                      <a:pt x="2431211" y="1604243"/>
                    </a:cubicBezTo>
                    <a:lnTo>
                      <a:pt x="37604" y="1604243"/>
                    </a:lnTo>
                    <a:cubicBezTo>
                      <a:pt x="16836" y="1604243"/>
                      <a:pt x="0" y="1587406"/>
                      <a:pt x="0" y="1566638"/>
                    </a:cubicBezTo>
                    <a:lnTo>
                      <a:pt x="0" y="37604"/>
                    </a:lnTo>
                    <a:cubicBezTo>
                      <a:pt x="0" y="27631"/>
                      <a:pt x="3962" y="18066"/>
                      <a:pt x="11014" y="11014"/>
                    </a:cubicBezTo>
                    <a:cubicBezTo>
                      <a:pt x="18066" y="3962"/>
                      <a:pt x="27631" y="0"/>
                      <a:pt x="37604" y="0"/>
                    </a:cubicBezTo>
                    <a:close/>
                  </a:path>
                </a:pathLst>
              </a:custGeom>
              <a:solidFill>
                <a:srgbClr val="FFFFFF"/>
              </a:solidFill>
              <a:ln cap="rnd">
                <a:noFill/>
                <a:prstDash val="solid"/>
                <a:round/>
              </a:ln>
            </p:spPr>
          </p:sp>
          <p:sp>
            <p:nvSpPr>
              <p:cNvPr name="TextBox 16" id="16"/>
              <p:cNvSpPr txBox="true"/>
              <p:nvPr/>
            </p:nvSpPr>
            <p:spPr>
              <a:xfrm>
                <a:off x="0" y="-38100"/>
                <a:ext cx="2468816" cy="1642343"/>
              </a:xfrm>
              <a:prstGeom prst="rect">
                <a:avLst/>
              </a:prstGeom>
            </p:spPr>
            <p:txBody>
              <a:bodyPr anchor="ctr" rtlCol="false" tIns="50800" lIns="50800" bIns="50800" rIns="50800"/>
              <a:lstStyle/>
              <a:p>
                <a:pPr algn="ctr">
                  <a:lnSpc>
                    <a:spcPts val="2939"/>
                  </a:lnSpc>
                </a:pPr>
              </a:p>
            </p:txBody>
          </p:sp>
        </p:grpSp>
      </p:grpSp>
      <p:sp>
        <p:nvSpPr>
          <p:cNvPr name="Freeform 17" id="17"/>
          <p:cNvSpPr/>
          <p:nvPr/>
        </p:nvSpPr>
        <p:spPr>
          <a:xfrm flipH="false" flipV="false" rot="0">
            <a:off x="-1219741" y="0"/>
            <a:ext cx="2927694" cy="2235694"/>
          </a:xfrm>
          <a:custGeom>
            <a:avLst/>
            <a:gdLst/>
            <a:ahLst/>
            <a:cxnLst/>
            <a:rect r="r" b="b" t="t" l="l"/>
            <a:pathLst>
              <a:path h="2235694" w="2927694">
                <a:moveTo>
                  <a:pt x="0" y="0"/>
                </a:moveTo>
                <a:lnTo>
                  <a:pt x="2927694" y="0"/>
                </a:lnTo>
                <a:lnTo>
                  <a:pt x="2927694" y="2235694"/>
                </a:lnTo>
                <a:lnTo>
                  <a:pt x="0" y="223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18" id="18"/>
          <p:cNvGrpSpPr/>
          <p:nvPr/>
        </p:nvGrpSpPr>
        <p:grpSpPr>
          <a:xfrm rot="0">
            <a:off x="11265685" y="-425203"/>
            <a:ext cx="4607027" cy="1993801"/>
            <a:chOff x="0" y="0"/>
            <a:chExt cx="1213373" cy="525116"/>
          </a:xfrm>
        </p:grpSpPr>
        <p:sp>
          <p:nvSpPr>
            <p:cNvPr name="Freeform 19" id="19"/>
            <p:cNvSpPr/>
            <p:nvPr/>
          </p:nvSpPr>
          <p:spPr>
            <a:xfrm flipH="false" flipV="false" rot="0">
              <a:off x="0" y="0"/>
              <a:ext cx="1213373" cy="525116"/>
            </a:xfrm>
            <a:custGeom>
              <a:avLst/>
              <a:gdLst/>
              <a:ahLst/>
              <a:cxnLst/>
              <a:rect r="r" b="b" t="t" l="l"/>
              <a:pathLst>
                <a:path h="525116" w="1213373">
                  <a:moveTo>
                    <a:pt x="85703" y="0"/>
                  </a:moveTo>
                  <a:lnTo>
                    <a:pt x="1127670" y="0"/>
                  </a:lnTo>
                  <a:cubicBezTo>
                    <a:pt x="1175003" y="0"/>
                    <a:pt x="1213373" y="38371"/>
                    <a:pt x="1213373" y="85703"/>
                  </a:cubicBezTo>
                  <a:lnTo>
                    <a:pt x="1213373" y="439413"/>
                  </a:lnTo>
                  <a:cubicBezTo>
                    <a:pt x="1213373" y="486746"/>
                    <a:pt x="1175003" y="525116"/>
                    <a:pt x="1127670" y="525116"/>
                  </a:cubicBezTo>
                  <a:lnTo>
                    <a:pt x="85703" y="525116"/>
                  </a:lnTo>
                  <a:cubicBezTo>
                    <a:pt x="38371" y="525116"/>
                    <a:pt x="0" y="486746"/>
                    <a:pt x="0" y="439413"/>
                  </a:cubicBezTo>
                  <a:lnTo>
                    <a:pt x="0" y="85703"/>
                  </a:lnTo>
                  <a:cubicBezTo>
                    <a:pt x="0" y="38371"/>
                    <a:pt x="38371" y="0"/>
                    <a:pt x="85703" y="0"/>
                  </a:cubicBezTo>
                  <a:close/>
                </a:path>
              </a:pathLst>
            </a:custGeom>
            <a:solidFill>
              <a:srgbClr val="091532"/>
            </a:solidFill>
          </p:spPr>
        </p:sp>
        <p:sp>
          <p:nvSpPr>
            <p:cNvPr name="TextBox 20" id="20"/>
            <p:cNvSpPr txBox="true"/>
            <p:nvPr/>
          </p:nvSpPr>
          <p:spPr>
            <a:xfrm>
              <a:off x="0" y="-66675"/>
              <a:ext cx="1213373" cy="591791"/>
            </a:xfrm>
            <a:prstGeom prst="rect">
              <a:avLst/>
            </a:prstGeom>
          </p:spPr>
          <p:txBody>
            <a:bodyPr anchor="ctr" rtlCol="false" tIns="50800" lIns="50800" bIns="50800" rIns="50800"/>
            <a:lstStyle/>
            <a:p>
              <a:pPr algn="ctr">
                <a:lnSpc>
                  <a:spcPts val="4620"/>
                </a:lnSpc>
              </a:pPr>
            </a:p>
          </p:txBody>
        </p:sp>
      </p:grpSp>
      <p:sp>
        <p:nvSpPr>
          <p:cNvPr name="Freeform 21" id="21"/>
          <p:cNvSpPr/>
          <p:nvPr/>
        </p:nvSpPr>
        <p:spPr>
          <a:xfrm flipH="false" flipV="false" rot="0">
            <a:off x="7869641" y="6157154"/>
            <a:ext cx="5246626" cy="3101146"/>
          </a:xfrm>
          <a:custGeom>
            <a:avLst/>
            <a:gdLst/>
            <a:ahLst/>
            <a:cxnLst/>
            <a:rect r="r" b="b" t="t" l="l"/>
            <a:pathLst>
              <a:path h="3101146" w="5246626">
                <a:moveTo>
                  <a:pt x="0" y="0"/>
                </a:moveTo>
                <a:lnTo>
                  <a:pt x="5246626" y="0"/>
                </a:lnTo>
                <a:lnTo>
                  <a:pt x="5246626" y="3101146"/>
                </a:lnTo>
                <a:lnTo>
                  <a:pt x="0" y="3101146"/>
                </a:lnTo>
                <a:lnTo>
                  <a:pt x="0" y="0"/>
                </a:lnTo>
                <a:close/>
              </a:path>
            </a:pathLst>
          </a:custGeom>
          <a:blipFill>
            <a:blip r:embed="rId5"/>
            <a:stretch>
              <a:fillRect l="0" t="-80812" r="0" b="-44765"/>
            </a:stretch>
          </a:blipFill>
        </p:spPr>
      </p:sp>
      <p:sp>
        <p:nvSpPr>
          <p:cNvPr name="TextBox 22" id="22"/>
          <p:cNvSpPr txBox="true"/>
          <p:nvPr/>
        </p:nvSpPr>
        <p:spPr>
          <a:xfrm rot="0">
            <a:off x="829004" y="55994"/>
            <a:ext cx="7040637" cy="8386654"/>
          </a:xfrm>
          <a:prstGeom prst="rect">
            <a:avLst/>
          </a:prstGeom>
        </p:spPr>
        <p:txBody>
          <a:bodyPr anchor="t" rtlCol="false" tIns="0" lIns="0" bIns="0" rIns="0">
            <a:spAutoFit/>
          </a:bodyPr>
          <a:lstStyle/>
          <a:p>
            <a:pPr algn="just">
              <a:lnSpc>
                <a:spcPts val="3223"/>
              </a:lnSpc>
            </a:pPr>
          </a:p>
          <a:p>
            <a:pPr algn="just">
              <a:lnSpc>
                <a:spcPts val="3223"/>
              </a:lnSpc>
            </a:pPr>
          </a:p>
          <a:p>
            <a:pPr algn="l" marL="497057" indent="-248529" lvl="1">
              <a:lnSpc>
                <a:spcPts val="3223"/>
              </a:lnSpc>
              <a:buFont typeface="Arial"/>
              <a:buChar char="•"/>
            </a:pPr>
            <a:r>
              <a:rPr lang="en-US" sz="2302">
                <a:solidFill>
                  <a:srgbClr val="F4095E"/>
                </a:solidFill>
                <a:latin typeface="Trocchi"/>
                <a:ea typeface="Trocchi"/>
                <a:cs typeface="Trocchi"/>
                <a:sym typeface="Trocchi"/>
              </a:rPr>
              <a:t>&lt;!DOCTYPE html&gt;: Declara que es un documento HTML5.</a:t>
            </a:r>
          </a:p>
          <a:p>
            <a:pPr algn="l" marL="497057" indent="-248529" lvl="1">
              <a:lnSpc>
                <a:spcPts val="3223"/>
              </a:lnSpc>
              <a:buFont typeface="Arial"/>
              <a:buChar char="•"/>
            </a:pPr>
            <a:r>
              <a:rPr lang="en-US" sz="2302">
                <a:solidFill>
                  <a:srgbClr val="F4095E"/>
                </a:solidFill>
                <a:latin typeface="Trocchi"/>
                <a:ea typeface="Trocchi"/>
                <a:cs typeface="Trocchi"/>
                <a:sym typeface="Trocchi"/>
              </a:rPr>
              <a:t>&lt;html&gt;: Etiqueta raíz de toda la página web.</a:t>
            </a:r>
          </a:p>
          <a:p>
            <a:pPr algn="l" marL="497057" indent="-248529" lvl="1">
              <a:lnSpc>
                <a:spcPts val="3223"/>
              </a:lnSpc>
              <a:buFont typeface="Arial"/>
              <a:buChar char="•"/>
            </a:pPr>
            <a:r>
              <a:rPr lang="en-US" sz="2302">
                <a:solidFill>
                  <a:srgbClr val="F4095E"/>
                </a:solidFill>
                <a:latin typeface="Trocchi"/>
                <a:ea typeface="Trocchi"/>
                <a:cs typeface="Trocchi"/>
                <a:sym typeface="Trocchi"/>
              </a:rPr>
              <a:t>&lt;head&gt;: Información que no se muestra (título, estilos, etc.).</a:t>
            </a:r>
          </a:p>
          <a:p>
            <a:pPr algn="l" marL="497057" indent="-248529" lvl="1">
              <a:lnSpc>
                <a:spcPts val="3223"/>
              </a:lnSpc>
              <a:buFont typeface="Arial"/>
              <a:buChar char="•"/>
            </a:pPr>
            <a:r>
              <a:rPr lang="en-US" sz="2302">
                <a:solidFill>
                  <a:srgbClr val="F4095E"/>
                </a:solidFill>
                <a:latin typeface="Trocchi"/>
                <a:ea typeface="Trocchi"/>
                <a:cs typeface="Trocchi"/>
                <a:sym typeface="Trocchi"/>
              </a:rPr>
              <a:t>&lt;body&gt;: Todo el contenido visible (textos, imágenes, etc.).</a:t>
            </a:r>
          </a:p>
          <a:p>
            <a:pPr algn="l" marL="497057" indent="-248529" lvl="1">
              <a:lnSpc>
                <a:spcPts val="3223"/>
              </a:lnSpc>
              <a:buFont typeface="Arial"/>
              <a:buChar char="•"/>
            </a:pPr>
            <a:r>
              <a:rPr lang="en-US" sz="2302">
                <a:solidFill>
                  <a:srgbClr val="F4095E"/>
                </a:solidFill>
                <a:latin typeface="Trocchi"/>
                <a:ea typeface="Trocchi"/>
                <a:cs typeface="Trocchi"/>
                <a:sym typeface="Trocchi"/>
              </a:rPr>
              <a:t>h1&gt;Título principal&lt;/h1&gt;</a:t>
            </a:r>
          </a:p>
          <a:p>
            <a:pPr algn="l" marL="497057" indent="-248529" lvl="1">
              <a:lnSpc>
                <a:spcPts val="3223"/>
              </a:lnSpc>
              <a:buFont typeface="Arial"/>
              <a:buChar char="•"/>
            </a:pPr>
            <a:r>
              <a:rPr lang="en-US" sz="2302">
                <a:solidFill>
                  <a:srgbClr val="F4095E"/>
                </a:solidFill>
                <a:latin typeface="Trocchi"/>
                <a:ea typeface="Trocchi"/>
                <a:cs typeface="Trocchi"/>
                <a:sym typeface="Trocchi"/>
              </a:rPr>
              <a:t>&lt;h2&gt;Subtítulo&lt;/h2&gt;</a:t>
            </a:r>
          </a:p>
          <a:p>
            <a:pPr algn="l" marL="497057" indent="-248529" lvl="1">
              <a:lnSpc>
                <a:spcPts val="3223"/>
              </a:lnSpc>
              <a:buFont typeface="Arial"/>
              <a:buChar char="•"/>
            </a:pPr>
            <a:r>
              <a:rPr lang="en-US" sz="2302">
                <a:solidFill>
                  <a:srgbClr val="F4095E"/>
                </a:solidFill>
                <a:latin typeface="Trocchi"/>
                <a:ea typeface="Trocchi"/>
                <a:cs typeface="Trocchi"/>
                <a:sym typeface="Trocchi"/>
              </a:rPr>
              <a:t>&lt;h3&gt;Subsección&lt;/h3&gt;</a:t>
            </a:r>
          </a:p>
          <a:p>
            <a:pPr algn="l" marL="497057" indent="-248529" lvl="1">
              <a:lnSpc>
                <a:spcPts val="3223"/>
              </a:lnSpc>
              <a:buFont typeface="Arial"/>
              <a:buChar char="•"/>
            </a:pPr>
            <a:r>
              <a:rPr lang="en-US" sz="2302">
                <a:solidFill>
                  <a:srgbClr val="F4095E"/>
                </a:solidFill>
                <a:latin typeface="Trocchi"/>
                <a:ea typeface="Trocchi"/>
                <a:cs typeface="Trocchi"/>
                <a:sym typeface="Trocchi"/>
              </a:rPr>
              <a:t>&lt;p&gt;Este es un párrafo de texto.&lt;/p&gt;</a:t>
            </a:r>
          </a:p>
          <a:p>
            <a:pPr algn="l" marL="497057" indent="-248529" lvl="1">
              <a:lnSpc>
                <a:spcPts val="3223"/>
              </a:lnSpc>
              <a:buFont typeface="Arial"/>
              <a:buChar char="•"/>
            </a:pPr>
            <a:r>
              <a:rPr lang="en-US" sz="2302">
                <a:solidFill>
                  <a:srgbClr val="F4095E"/>
                </a:solidFill>
                <a:latin typeface="Trocchi"/>
                <a:ea typeface="Trocchi"/>
                <a:cs typeface="Trocchi"/>
                <a:sym typeface="Trocchi"/>
              </a:rPr>
              <a:t>a&gt;: Crea un hipervínculo.</a:t>
            </a:r>
          </a:p>
          <a:p>
            <a:pPr algn="l" marL="497057" indent="-248529" lvl="1">
              <a:lnSpc>
                <a:spcPts val="3223"/>
              </a:lnSpc>
              <a:buFont typeface="Arial"/>
              <a:buChar char="•"/>
            </a:pPr>
            <a:r>
              <a:rPr lang="en-US" sz="2302">
                <a:solidFill>
                  <a:srgbClr val="F4095E"/>
                </a:solidFill>
                <a:latin typeface="Trocchi"/>
                <a:ea typeface="Trocchi"/>
                <a:cs typeface="Trocchi"/>
                <a:sym typeface="Trocchi"/>
              </a:rPr>
              <a:t>href: Dirección a la que se dirige al hacer clic.</a:t>
            </a:r>
          </a:p>
          <a:p>
            <a:pPr algn="l" marL="497057" indent="-248529" lvl="1">
              <a:lnSpc>
                <a:spcPts val="3223"/>
              </a:lnSpc>
              <a:buFont typeface="Arial"/>
              <a:buChar char="•"/>
            </a:pPr>
            <a:r>
              <a:rPr lang="en-US" sz="2302" strike="noStrike">
                <a:solidFill>
                  <a:srgbClr val="F4095E"/>
                </a:solidFill>
                <a:latin typeface="Trocchi"/>
                <a:ea typeface="Trocchi"/>
                <a:cs typeface="Trocchi"/>
                <a:sym typeface="Trocchi"/>
              </a:rPr>
              <a:t>img&gt;: Muestra una imagen.</a:t>
            </a:r>
          </a:p>
          <a:p>
            <a:pPr algn="l" marL="497057" indent="-248529" lvl="1">
              <a:lnSpc>
                <a:spcPts val="3223"/>
              </a:lnSpc>
              <a:buFont typeface="Arial"/>
              <a:buChar char="•"/>
            </a:pPr>
            <a:r>
              <a:rPr lang="en-US" sz="2302" strike="noStrike">
                <a:solidFill>
                  <a:srgbClr val="F4095E"/>
                </a:solidFill>
                <a:latin typeface="Trocchi"/>
                <a:ea typeface="Trocchi"/>
                <a:cs typeface="Trocchi"/>
                <a:sym typeface="Trocchi"/>
              </a:rPr>
              <a:t>src: Ruta de la imagen.</a:t>
            </a:r>
          </a:p>
          <a:p>
            <a:pPr algn="l" marL="497057" indent="-248529" lvl="1">
              <a:lnSpc>
                <a:spcPts val="3223"/>
              </a:lnSpc>
              <a:buFont typeface="Arial"/>
              <a:buChar char="•"/>
            </a:pPr>
            <a:r>
              <a:rPr lang="en-US" sz="2302" strike="noStrike">
                <a:solidFill>
                  <a:srgbClr val="F4095E"/>
                </a:solidFill>
                <a:latin typeface="Trocchi"/>
                <a:ea typeface="Trocchi"/>
                <a:cs typeface="Trocchi"/>
                <a:sym typeface="Trocchi"/>
              </a:rPr>
              <a:t>alt: Texto alternativo si la imagen no carga</a:t>
            </a:r>
          </a:p>
          <a:p>
            <a:pPr algn="l">
              <a:lnSpc>
                <a:spcPts val="3223"/>
              </a:lnSpc>
            </a:pPr>
          </a:p>
          <a:p>
            <a:pPr algn="l">
              <a:lnSpc>
                <a:spcPts val="3223"/>
              </a:lnSpc>
            </a:pPr>
          </a:p>
        </p:txBody>
      </p:sp>
      <p:sp>
        <p:nvSpPr>
          <p:cNvPr name="TextBox 23" id="23"/>
          <p:cNvSpPr txBox="true"/>
          <p:nvPr/>
        </p:nvSpPr>
        <p:spPr>
          <a:xfrm rot="0">
            <a:off x="11886981" y="-15180"/>
            <a:ext cx="3364436" cy="1536065"/>
          </a:xfrm>
          <a:prstGeom prst="rect">
            <a:avLst/>
          </a:prstGeom>
        </p:spPr>
        <p:txBody>
          <a:bodyPr anchor="t" rtlCol="false" tIns="0" lIns="0" bIns="0" rIns="0">
            <a:spAutoFit/>
          </a:bodyPr>
          <a:lstStyle/>
          <a:p>
            <a:pPr algn="ctr">
              <a:lnSpc>
                <a:spcPts val="6160"/>
              </a:lnSpc>
            </a:pPr>
            <a:r>
              <a:rPr lang="en-US" sz="4400">
                <a:solidFill>
                  <a:srgbClr val="FFFFFF"/>
                </a:solidFill>
                <a:latin typeface="Trocchi"/>
                <a:ea typeface="Trocchi"/>
                <a:cs typeface="Trocchi"/>
                <a:sym typeface="Trocchi"/>
              </a:rPr>
              <a:t>Resultados</a:t>
            </a:r>
          </a:p>
          <a:p>
            <a:pPr algn="ctr">
              <a:lnSpc>
                <a:spcPts val="6160"/>
              </a:lnSpc>
            </a:pPr>
            <a:r>
              <a:rPr lang="en-US" sz="4400">
                <a:solidFill>
                  <a:srgbClr val="FFFFFF"/>
                </a:solidFill>
                <a:latin typeface="Trocchi"/>
                <a:ea typeface="Trocchi"/>
                <a:cs typeface="Trocchi"/>
                <a:sym typeface="Trocchi"/>
              </a:rPr>
              <a:t> Esperandos</a:t>
            </a:r>
          </a:p>
        </p:txBody>
      </p:sp>
      <p:sp>
        <p:nvSpPr>
          <p:cNvPr name="TextBox 24" id="24"/>
          <p:cNvSpPr txBox="true"/>
          <p:nvPr/>
        </p:nvSpPr>
        <p:spPr>
          <a:xfrm rot="0">
            <a:off x="10232662" y="1511448"/>
            <a:ext cx="6368998" cy="4316013"/>
          </a:xfrm>
          <a:prstGeom prst="rect">
            <a:avLst/>
          </a:prstGeom>
        </p:spPr>
        <p:txBody>
          <a:bodyPr anchor="t" rtlCol="false" tIns="0" lIns="0" bIns="0" rIns="0">
            <a:spAutoFit/>
          </a:bodyPr>
          <a:lstStyle/>
          <a:p>
            <a:pPr algn="ctr">
              <a:lnSpc>
                <a:spcPts val="3436"/>
              </a:lnSpc>
            </a:pPr>
          </a:p>
          <a:p>
            <a:pPr algn="just" marL="529896" indent="-264948" lvl="1">
              <a:lnSpc>
                <a:spcPts val="3436"/>
              </a:lnSpc>
              <a:buFont typeface="Arial"/>
              <a:buChar char="•"/>
            </a:pPr>
            <a:r>
              <a:rPr lang="en-US" sz="2454">
                <a:solidFill>
                  <a:srgbClr val="000000"/>
                </a:solidFill>
                <a:latin typeface="Trocchi"/>
                <a:ea typeface="Trocchi"/>
                <a:cs typeface="Trocchi"/>
                <a:sym typeface="Trocchi"/>
              </a:rPr>
              <a:t>Aumentar el conocimiento de la escuela a nivel local o incluso nacional</a:t>
            </a:r>
          </a:p>
          <a:p>
            <a:pPr algn="just" marL="529896" indent="-264948" lvl="1">
              <a:lnSpc>
                <a:spcPts val="3436"/>
              </a:lnSpc>
              <a:buFont typeface="Arial"/>
              <a:buChar char="•"/>
            </a:pPr>
            <a:r>
              <a:rPr lang="en-US" sz="2454">
                <a:solidFill>
                  <a:srgbClr val="000000"/>
                </a:solidFill>
                <a:latin typeface="Trocchi"/>
                <a:ea typeface="Trocchi"/>
                <a:cs typeface="Trocchi"/>
                <a:sym typeface="Trocchi"/>
              </a:rPr>
              <a:t>Brindar información detallada</a:t>
            </a:r>
          </a:p>
          <a:p>
            <a:pPr algn="just" marL="529896" indent="-264948" lvl="1">
              <a:lnSpc>
                <a:spcPts val="3436"/>
              </a:lnSpc>
              <a:buFont typeface="Arial"/>
              <a:buChar char="•"/>
            </a:pPr>
            <a:r>
              <a:rPr lang="en-US" sz="2454">
                <a:solidFill>
                  <a:srgbClr val="000000"/>
                </a:solidFill>
                <a:latin typeface="Trocchi"/>
                <a:ea typeface="Trocchi"/>
                <a:cs typeface="Trocchi"/>
                <a:sym typeface="Trocchi"/>
              </a:rPr>
              <a:t>Contar con una navegación sencilla e intuitiva</a:t>
            </a:r>
          </a:p>
          <a:p>
            <a:pPr algn="just" marL="529896" indent="-264948" lvl="1">
              <a:lnSpc>
                <a:spcPts val="3436"/>
              </a:lnSpc>
              <a:buFont typeface="Arial"/>
              <a:buChar char="•"/>
            </a:pPr>
            <a:r>
              <a:rPr lang="en-US" sz="2454">
                <a:solidFill>
                  <a:srgbClr val="000000"/>
                </a:solidFill>
                <a:latin typeface="Trocchi"/>
                <a:ea typeface="Trocchi"/>
                <a:cs typeface="Trocchi"/>
                <a:sym typeface="Trocchi"/>
              </a:rPr>
              <a:t>Enlaces a redes sociales de la escuela para mantener contacto actualizado.</a:t>
            </a:r>
          </a:p>
          <a:p>
            <a:pPr algn="just">
              <a:lnSpc>
                <a:spcPts val="3436"/>
              </a:lnSpc>
            </a:pPr>
          </a:p>
        </p:txBody>
      </p:sp>
      <p:sp>
        <p:nvSpPr>
          <p:cNvPr name="TextBox 25" id="25"/>
          <p:cNvSpPr txBox="true"/>
          <p:nvPr/>
        </p:nvSpPr>
        <p:spPr>
          <a:xfrm rot="0">
            <a:off x="8301603" y="9258300"/>
            <a:ext cx="3862117" cy="365760"/>
          </a:xfrm>
          <a:prstGeom prst="rect">
            <a:avLst/>
          </a:prstGeom>
        </p:spPr>
        <p:txBody>
          <a:bodyPr anchor="t" rtlCol="false" tIns="0" lIns="0" bIns="0" rIns="0">
            <a:spAutoFit/>
          </a:bodyPr>
          <a:lstStyle/>
          <a:p>
            <a:pPr algn="ctr">
              <a:lnSpc>
                <a:spcPts val="2940"/>
              </a:lnSpc>
            </a:pPr>
            <a:r>
              <a:rPr lang="en-US" sz="2100">
                <a:solidFill>
                  <a:srgbClr val="FFFFFF"/>
                </a:solidFill>
                <a:latin typeface="Trocchi"/>
                <a:ea typeface="Trocchi"/>
                <a:cs typeface="Trocchi"/>
                <a:sym typeface="Trocchi"/>
              </a:rPr>
              <a:t>Figur 15 partes de página web</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0">
            <a:off x="244106" y="684908"/>
            <a:ext cx="8170276" cy="4697246"/>
            <a:chOff x="0" y="0"/>
            <a:chExt cx="10893701" cy="6262994"/>
          </a:xfrm>
        </p:grpSpPr>
        <p:grpSp>
          <p:nvGrpSpPr>
            <p:cNvPr name="Group 4" id="4"/>
            <p:cNvGrpSpPr/>
            <p:nvPr/>
          </p:nvGrpSpPr>
          <p:grpSpPr>
            <a:xfrm rot="-10800000">
              <a:off x="0" y="4033387"/>
              <a:ext cx="10893701" cy="2229607"/>
              <a:chOff x="0" y="0"/>
              <a:chExt cx="2459529" cy="503390"/>
            </a:xfrm>
          </p:grpSpPr>
          <p:sp>
            <p:nvSpPr>
              <p:cNvPr name="Freeform 5" id="5"/>
              <p:cNvSpPr/>
              <p:nvPr/>
            </p:nvSpPr>
            <p:spPr>
              <a:xfrm flipH="false" flipV="false" rot="0">
                <a:off x="0" y="0"/>
                <a:ext cx="2459529" cy="503390"/>
              </a:xfrm>
              <a:custGeom>
                <a:avLst/>
                <a:gdLst/>
                <a:ahLst/>
                <a:cxnLst/>
                <a:rect r="r" b="b" t="t" l="l"/>
                <a:pathLst>
                  <a:path h="503390" w="2459529">
                    <a:moveTo>
                      <a:pt x="37746" y="0"/>
                    </a:moveTo>
                    <a:lnTo>
                      <a:pt x="2421783" y="0"/>
                    </a:lnTo>
                    <a:cubicBezTo>
                      <a:pt x="2431794" y="0"/>
                      <a:pt x="2441395" y="3977"/>
                      <a:pt x="2448473" y="11056"/>
                    </a:cubicBezTo>
                    <a:cubicBezTo>
                      <a:pt x="2455552" y="18135"/>
                      <a:pt x="2459529" y="27735"/>
                      <a:pt x="2459529" y="37746"/>
                    </a:cubicBezTo>
                    <a:lnTo>
                      <a:pt x="2459529" y="465644"/>
                    </a:lnTo>
                    <a:cubicBezTo>
                      <a:pt x="2459529" y="475655"/>
                      <a:pt x="2455552" y="485256"/>
                      <a:pt x="2448473" y="492335"/>
                    </a:cubicBezTo>
                    <a:cubicBezTo>
                      <a:pt x="2441395" y="499413"/>
                      <a:pt x="2431794" y="503390"/>
                      <a:pt x="2421783" y="503390"/>
                    </a:cubicBezTo>
                    <a:lnTo>
                      <a:pt x="37746" y="503390"/>
                    </a:lnTo>
                    <a:cubicBezTo>
                      <a:pt x="27735" y="503390"/>
                      <a:pt x="18135" y="499413"/>
                      <a:pt x="11056" y="492335"/>
                    </a:cubicBezTo>
                    <a:cubicBezTo>
                      <a:pt x="3977" y="485256"/>
                      <a:pt x="0" y="475655"/>
                      <a:pt x="0" y="465644"/>
                    </a:cubicBezTo>
                    <a:lnTo>
                      <a:pt x="0" y="37746"/>
                    </a:lnTo>
                    <a:cubicBezTo>
                      <a:pt x="0" y="27735"/>
                      <a:pt x="3977" y="18135"/>
                      <a:pt x="11056" y="11056"/>
                    </a:cubicBezTo>
                    <a:cubicBezTo>
                      <a:pt x="18135" y="3977"/>
                      <a:pt x="27735" y="0"/>
                      <a:pt x="37746"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6" id="6"/>
              <p:cNvSpPr txBox="true"/>
              <p:nvPr/>
            </p:nvSpPr>
            <p:spPr>
              <a:xfrm>
                <a:off x="0" y="-38100"/>
                <a:ext cx="2459529" cy="541490"/>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7" id="7"/>
            <p:cNvGrpSpPr/>
            <p:nvPr/>
          </p:nvGrpSpPr>
          <p:grpSpPr>
            <a:xfrm rot="0">
              <a:off x="0" y="0"/>
              <a:ext cx="10893701" cy="5777018"/>
              <a:chOff x="0" y="0"/>
              <a:chExt cx="2459529" cy="1304308"/>
            </a:xfrm>
          </p:grpSpPr>
          <p:sp>
            <p:nvSpPr>
              <p:cNvPr name="Freeform 8" id="8"/>
              <p:cNvSpPr/>
              <p:nvPr/>
            </p:nvSpPr>
            <p:spPr>
              <a:xfrm flipH="false" flipV="false" rot="0">
                <a:off x="0" y="0"/>
                <a:ext cx="2459529" cy="1304308"/>
              </a:xfrm>
              <a:custGeom>
                <a:avLst/>
                <a:gdLst/>
                <a:ahLst/>
                <a:cxnLst/>
                <a:rect r="r" b="b" t="t" l="l"/>
                <a:pathLst>
                  <a:path h="1304308" w="2459529">
                    <a:moveTo>
                      <a:pt x="37746" y="0"/>
                    </a:moveTo>
                    <a:lnTo>
                      <a:pt x="2421783" y="0"/>
                    </a:lnTo>
                    <a:cubicBezTo>
                      <a:pt x="2431794" y="0"/>
                      <a:pt x="2441395" y="3977"/>
                      <a:pt x="2448473" y="11056"/>
                    </a:cubicBezTo>
                    <a:cubicBezTo>
                      <a:pt x="2455552" y="18135"/>
                      <a:pt x="2459529" y="27735"/>
                      <a:pt x="2459529" y="37746"/>
                    </a:cubicBezTo>
                    <a:lnTo>
                      <a:pt x="2459529" y="1266562"/>
                    </a:lnTo>
                    <a:cubicBezTo>
                      <a:pt x="2459529" y="1287409"/>
                      <a:pt x="2442630" y="1304308"/>
                      <a:pt x="2421783" y="1304308"/>
                    </a:cubicBezTo>
                    <a:lnTo>
                      <a:pt x="37746" y="1304308"/>
                    </a:lnTo>
                    <a:cubicBezTo>
                      <a:pt x="27735" y="1304308"/>
                      <a:pt x="18135" y="1300331"/>
                      <a:pt x="11056" y="1293253"/>
                    </a:cubicBezTo>
                    <a:cubicBezTo>
                      <a:pt x="3977" y="1286174"/>
                      <a:pt x="0" y="1276573"/>
                      <a:pt x="0" y="1266562"/>
                    </a:cubicBezTo>
                    <a:lnTo>
                      <a:pt x="0" y="37746"/>
                    </a:lnTo>
                    <a:cubicBezTo>
                      <a:pt x="0" y="27735"/>
                      <a:pt x="3977" y="18135"/>
                      <a:pt x="11056" y="11056"/>
                    </a:cubicBezTo>
                    <a:cubicBezTo>
                      <a:pt x="18135" y="3977"/>
                      <a:pt x="27735" y="0"/>
                      <a:pt x="37746" y="0"/>
                    </a:cubicBezTo>
                    <a:close/>
                  </a:path>
                </a:pathLst>
              </a:custGeom>
              <a:solidFill>
                <a:srgbClr val="FFFFFF"/>
              </a:solidFill>
              <a:ln cap="rnd">
                <a:noFill/>
                <a:prstDash val="solid"/>
                <a:round/>
              </a:ln>
            </p:spPr>
          </p:sp>
          <p:sp>
            <p:nvSpPr>
              <p:cNvPr name="TextBox 9" id="9"/>
              <p:cNvSpPr txBox="true"/>
              <p:nvPr/>
            </p:nvSpPr>
            <p:spPr>
              <a:xfrm>
                <a:off x="0" y="-38100"/>
                <a:ext cx="2459529" cy="1342408"/>
              </a:xfrm>
              <a:prstGeom prst="rect">
                <a:avLst/>
              </a:prstGeom>
            </p:spPr>
            <p:txBody>
              <a:bodyPr anchor="ctr" rtlCol="false" tIns="50800" lIns="50800" bIns="50800" rIns="50800"/>
              <a:lstStyle/>
              <a:p>
                <a:pPr algn="ctr">
                  <a:lnSpc>
                    <a:spcPts val="2940"/>
                  </a:lnSpc>
                </a:pPr>
              </a:p>
            </p:txBody>
          </p:sp>
        </p:grpSp>
      </p:grpSp>
      <p:grpSp>
        <p:nvGrpSpPr>
          <p:cNvPr name="Group 10" id="10"/>
          <p:cNvGrpSpPr/>
          <p:nvPr/>
        </p:nvGrpSpPr>
        <p:grpSpPr>
          <a:xfrm rot="0">
            <a:off x="8836315" y="645924"/>
            <a:ext cx="9216183" cy="5469040"/>
            <a:chOff x="0" y="0"/>
            <a:chExt cx="12288244" cy="7292053"/>
          </a:xfrm>
        </p:grpSpPr>
        <p:grpSp>
          <p:nvGrpSpPr>
            <p:cNvPr name="Group 11" id="11"/>
            <p:cNvGrpSpPr/>
            <p:nvPr/>
          </p:nvGrpSpPr>
          <p:grpSpPr>
            <a:xfrm rot="-10800000">
              <a:off x="0" y="4696104"/>
              <a:ext cx="12288244" cy="2595949"/>
              <a:chOff x="0" y="0"/>
              <a:chExt cx="2468816" cy="521549"/>
            </a:xfrm>
          </p:grpSpPr>
          <p:sp>
            <p:nvSpPr>
              <p:cNvPr name="Freeform 12" id="12"/>
              <p:cNvSpPr/>
              <p:nvPr/>
            </p:nvSpPr>
            <p:spPr>
              <a:xfrm flipH="false" flipV="false" rot="0">
                <a:off x="0" y="0"/>
                <a:ext cx="2468816" cy="521549"/>
              </a:xfrm>
              <a:custGeom>
                <a:avLst/>
                <a:gdLst/>
                <a:ahLst/>
                <a:cxnLst/>
                <a:rect r="r" b="b" t="t" l="l"/>
                <a:pathLst>
                  <a:path h="521549" w="2468816">
                    <a:moveTo>
                      <a:pt x="37604" y="0"/>
                    </a:moveTo>
                    <a:lnTo>
                      <a:pt x="2431211" y="0"/>
                    </a:lnTo>
                    <a:cubicBezTo>
                      <a:pt x="2441185" y="0"/>
                      <a:pt x="2450749" y="3962"/>
                      <a:pt x="2457802" y="11014"/>
                    </a:cubicBezTo>
                    <a:cubicBezTo>
                      <a:pt x="2464854" y="18066"/>
                      <a:pt x="2468816" y="27631"/>
                      <a:pt x="2468816" y="37604"/>
                    </a:cubicBezTo>
                    <a:lnTo>
                      <a:pt x="2468816" y="483944"/>
                    </a:lnTo>
                    <a:cubicBezTo>
                      <a:pt x="2468816" y="504713"/>
                      <a:pt x="2451980" y="521549"/>
                      <a:pt x="2431211" y="521549"/>
                    </a:cubicBezTo>
                    <a:lnTo>
                      <a:pt x="37604" y="521549"/>
                    </a:lnTo>
                    <a:cubicBezTo>
                      <a:pt x="27631" y="521549"/>
                      <a:pt x="18066" y="517587"/>
                      <a:pt x="11014" y="510535"/>
                    </a:cubicBezTo>
                    <a:cubicBezTo>
                      <a:pt x="3962" y="503483"/>
                      <a:pt x="0" y="493918"/>
                      <a:pt x="0" y="483944"/>
                    </a:cubicBezTo>
                    <a:lnTo>
                      <a:pt x="0" y="37604"/>
                    </a:lnTo>
                    <a:cubicBezTo>
                      <a:pt x="0" y="27631"/>
                      <a:pt x="3962" y="18066"/>
                      <a:pt x="11014" y="11014"/>
                    </a:cubicBezTo>
                    <a:cubicBezTo>
                      <a:pt x="18066" y="3962"/>
                      <a:pt x="27631" y="0"/>
                      <a:pt x="37604"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3" id="13"/>
              <p:cNvSpPr txBox="true"/>
              <p:nvPr/>
            </p:nvSpPr>
            <p:spPr>
              <a:xfrm>
                <a:off x="0" y="-38100"/>
                <a:ext cx="2468816" cy="559649"/>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14" id="14"/>
            <p:cNvGrpSpPr/>
            <p:nvPr/>
          </p:nvGrpSpPr>
          <p:grpSpPr>
            <a:xfrm rot="0">
              <a:off x="0" y="0"/>
              <a:ext cx="12288244" cy="6726228"/>
              <a:chOff x="0" y="0"/>
              <a:chExt cx="2468816" cy="1351358"/>
            </a:xfrm>
          </p:grpSpPr>
          <p:sp>
            <p:nvSpPr>
              <p:cNvPr name="Freeform 15" id="15"/>
              <p:cNvSpPr/>
              <p:nvPr/>
            </p:nvSpPr>
            <p:spPr>
              <a:xfrm flipH="false" flipV="false" rot="0">
                <a:off x="0" y="0"/>
                <a:ext cx="2468816" cy="1351358"/>
              </a:xfrm>
              <a:custGeom>
                <a:avLst/>
                <a:gdLst/>
                <a:ahLst/>
                <a:cxnLst/>
                <a:rect r="r" b="b" t="t" l="l"/>
                <a:pathLst>
                  <a:path h="1351358" w="2468816">
                    <a:moveTo>
                      <a:pt x="37604" y="0"/>
                    </a:moveTo>
                    <a:lnTo>
                      <a:pt x="2431211" y="0"/>
                    </a:lnTo>
                    <a:cubicBezTo>
                      <a:pt x="2441185" y="0"/>
                      <a:pt x="2450749" y="3962"/>
                      <a:pt x="2457802" y="11014"/>
                    </a:cubicBezTo>
                    <a:cubicBezTo>
                      <a:pt x="2464854" y="18066"/>
                      <a:pt x="2468816" y="27631"/>
                      <a:pt x="2468816" y="37604"/>
                    </a:cubicBezTo>
                    <a:lnTo>
                      <a:pt x="2468816" y="1313754"/>
                    </a:lnTo>
                    <a:cubicBezTo>
                      <a:pt x="2468816" y="1334522"/>
                      <a:pt x="2451980" y="1351358"/>
                      <a:pt x="2431211" y="1351358"/>
                    </a:cubicBezTo>
                    <a:lnTo>
                      <a:pt x="37604" y="1351358"/>
                    </a:lnTo>
                    <a:cubicBezTo>
                      <a:pt x="16836" y="1351358"/>
                      <a:pt x="0" y="1334522"/>
                      <a:pt x="0" y="1313754"/>
                    </a:cubicBezTo>
                    <a:lnTo>
                      <a:pt x="0" y="37604"/>
                    </a:lnTo>
                    <a:cubicBezTo>
                      <a:pt x="0" y="27631"/>
                      <a:pt x="3962" y="18066"/>
                      <a:pt x="11014" y="11014"/>
                    </a:cubicBezTo>
                    <a:cubicBezTo>
                      <a:pt x="18066" y="3962"/>
                      <a:pt x="27631" y="0"/>
                      <a:pt x="37604" y="0"/>
                    </a:cubicBezTo>
                    <a:close/>
                  </a:path>
                </a:pathLst>
              </a:custGeom>
              <a:solidFill>
                <a:srgbClr val="FFFFFF"/>
              </a:solidFill>
              <a:ln cap="rnd">
                <a:noFill/>
                <a:prstDash val="solid"/>
                <a:round/>
              </a:ln>
            </p:spPr>
          </p:sp>
          <p:sp>
            <p:nvSpPr>
              <p:cNvPr name="TextBox 16" id="16"/>
              <p:cNvSpPr txBox="true"/>
              <p:nvPr/>
            </p:nvSpPr>
            <p:spPr>
              <a:xfrm>
                <a:off x="0" y="-38100"/>
                <a:ext cx="2468816" cy="1389458"/>
              </a:xfrm>
              <a:prstGeom prst="rect">
                <a:avLst/>
              </a:prstGeom>
            </p:spPr>
            <p:txBody>
              <a:bodyPr anchor="ctr" rtlCol="false" tIns="50800" lIns="50800" bIns="50800" rIns="50800"/>
              <a:lstStyle/>
              <a:p>
                <a:pPr algn="ctr">
                  <a:lnSpc>
                    <a:spcPts val="2940"/>
                  </a:lnSpc>
                </a:pPr>
              </a:p>
            </p:txBody>
          </p:sp>
        </p:grpSp>
      </p:grpSp>
      <p:grpSp>
        <p:nvGrpSpPr>
          <p:cNvPr name="Group 17" id="17"/>
          <p:cNvGrpSpPr/>
          <p:nvPr/>
        </p:nvGrpSpPr>
        <p:grpSpPr>
          <a:xfrm rot="0">
            <a:off x="2255769" y="0"/>
            <a:ext cx="3578736" cy="1201996"/>
            <a:chOff x="0" y="0"/>
            <a:chExt cx="2297524" cy="771673"/>
          </a:xfrm>
        </p:grpSpPr>
        <p:sp>
          <p:nvSpPr>
            <p:cNvPr name="Freeform 18" id="18"/>
            <p:cNvSpPr/>
            <p:nvPr/>
          </p:nvSpPr>
          <p:spPr>
            <a:xfrm flipH="false" flipV="false" rot="0">
              <a:off x="0" y="0"/>
              <a:ext cx="2297524" cy="771673"/>
            </a:xfrm>
            <a:custGeom>
              <a:avLst/>
              <a:gdLst/>
              <a:ahLst/>
              <a:cxnLst/>
              <a:rect r="r" b="b" t="t" l="l"/>
              <a:pathLst>
                <a:path h="771673" w="2297524">
                  <a:moveTo>
                    <a:pt x="43266" y="0"/>
                  </a:moveTo>
                  <a:lnTo>
                    <a:pt x="2254258" y="0"/>
                  </a:lnTo>
                  <a:cubicBezTo>
                    <a:pt x="2265733" y="0"/>
                    <a:pt x="2276738" y="4558"/>
                    <a:pt x="2284852" y="12672"/>
                  </a:cubicBezTo>
                  <a:cubicBezTo>
                    <a:pt x="2292965" y="20786"/>
                    <a:pt x="2297524" y="31791"/>
                    <a:pt x="2297524" y="43266"/>
                  </a:cubicBezTo>
                  <a:lnTo>
                    <a:pt x="2297524" y="728407"/>
                  </a:lnTo>
                  <a:cubicBezTo>
                    <a:pt x="2297524" y="739882"/>
                    <a:pt x="2292965" y="750887"/>
                    <a:pt x="2284852" y="759001"/>
                  </a:cubicBezTo>
                  <a:cubicBezTo>
                    <a:pt x="2276738" y="767115"/>
                    <a:pt x="2265733" y="771673"/>
                    <a:pt x="2254258" y="771673"/>
                  </a:cubicBezTo>
                  <a:lnTo>
                    <a:pt x="43266" y="771673"/>
                  </a:lnTo>
                  <a:cubicBezTo>
                    <a:pt x="19371" y="771673"/>
                    <a:pt x="0" y="752303"/>
                    <a:pt x="0" y="728407"/>
                  </a:cubicBezTo>
                  <a:lnTo>
                    <a:pt x="0" y="43266"/>
                  </a:lnTo>
                  <a:cubicBezTo>
                    <a:pt x="0" y="31791"/>
                    <a:pt x="4558" y="20786"/>
                    <a:pt x="12672" y="12672"/>
                  </a:cubicBezTo>
                  <a:cubicBezTo>
                    <a:pt x="20786" y="4558"/>
                    <a:pt x="31791" y="0"/>
                    <a:pt x="43266"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9" id="19"/>
            <p:cNvSpPr txBox="true"/>
            <p:nvPr/>
          </p:nvSpPr>
          <p:spPr>
            <a:xfrm>
              <a:off x="0" y="-47625"/>
              <a:ext cx="2297524" cy="819298"/>
            </a:xfrm>
            <a:prstGeom prst="rect">
              <a:avLst/>
            </a:prstGeom>
          </p:spPr>
          <p:txBody>
            <a:bodyPr anchor="ctr" rtlCol="false" tIns="47543" lIns="47543" bIns="47543" rIns="47543"/>
            <a:lstStyle/>
            <a:p>
              <a:pPr algn="ctr">
                <a:lnSpc>
                  <a:spcPts val="3418"/>
                </a:lnSpc>
              </a:pPr>
            </a:p>
          </p:txBody>
        </p:sp>
      </p:grpSp>
      <p:grpSp>
        <p:nvGrpSpPr>
          <p:cNvPr name="Group 20" id="20"/>
          <p:cNvGrpSpPr/>
          <p:nvPr/>
        </p:nvGrpSpPr>
        <p:grpSpPr>
          <a:xfrm rot="0">
            <a:off x="12253400" y="89852"/>
            <a:ext cx="3377309" cy="1112144"/>
            <a:chOff x="0" y="0"/>
            <a:chExt cx="2168209" cy="713989"/>
          </a:xfrm>
        </p:grpSpPr>
        <p:sp>
          <p:nvSpPr>
            <p:cNvPr name="Freeform 21" id="21"/>
            <p:cNvSpPr/>
            <p:nvPr/>
          </p:nvSpPr>
          <p:spPr>
            <a:xfrm flipH="false" flipV="false" rot="0">
              <a:off x="0" y="0"/>
              <a:ext cx="2168209" cy="713989"/>
            </a:xfrm>
            <a:custGeom>
              <a:avLst/>
              <a:gdLst/>
              <a:ahLst/>
              <a:cxnLst/>
              <a:rect r="r" b="b" t="t" l="l"/>
              <a:pathLst>
                <a:path h="713989" w="2168209">
                  <a:moveTo>
                    <a:pt x="45847" y="0"/>
                  </a:moveTo>
                  <a:lnTo>
                    <a:pt x="2122362" y="0"/>
                  </a:lnTo>
                  <a:cubicBezTo>
                    <a:pt x="2134521" y="0"/>
                    <a:pt x="2146183" y="4830"/>
                    <a:pt x="2154781" y="13428"/>
                  </a:cubicBezTo>
                  <a:cubicBezTo>
                    <a:pt x="2163379" y="22026"/>
                    <a:pt x="2168209" y="33687"/>
                    <a:pt x="2168209" y="45847"/>
                  </a:cubicBezTo>
                  <a:lnTo>
                    <a:pt x="2168209" y="668142"/>
                  </a:lnTo>
                  <a:cubicBezTo>
                    <a:pt x="2168209" y="693463"/>
                    <a:pt x="2147683" y="713989"/>
                    <a:pt x="2122362" y="713989"/>
                  </a:cubicBezTo>
                  <a:lnTo>
                    <a:pt x="45847" y="713989"/>
                  </a:lnTo>
                  <a:cubicBezTo>
                    <a:pt x="20526" y="713989"/>
                    <a:pt x="0" y="693463"/>
                    <a:pt x="0" y="668142"/>
                  </a:cubicBezTo>
                  <a:lnTo>
                    <a:pt x="0" y="45847"/>
                  </a:lnTo>
                  <a:cubicBezTo>
                    <a:pt x="0" y="20526"/>
                    <a:pt x="20526" y="0"/>
                    <a:pt x="45847"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22" id="22"/>
            <p:cNvSpPr txBox="true"/>
            <p:nvPr/>
          </p:nvSpPr>
          <p:spPr>
            <a:xfrm>
              <a:off x="0" y="-47625"/>
              <a:ext cx="2168209" cy="761614"/>
            </a:xfrm>
            <a:prstGeom prst="rect">
              <a:avLst/>
            </a:prstGeom>
          </p:spPr>
          <p:txBody>
            <a:bodyPr anchor="ctr" rtlCol="false" tIns="47543" lIns="47543" bIns="47543" rIns="47543"/>
            <a:lstStyle/>
            <a:p>
              <a:pPr algn="ctr">
                <a:lnSpc>
                  <a:spcPts val="3418"/>
                </a:lnSpc>
              </a:pPr>
            </a:p>
          </p:txBody>
        </p:sp>
      </p:grpSp>
      <p:sp>
        <p:nvSpPr>
          <p:cNvPr name="Freeform 23" id="23"/>
          <p:cNvSpPr/>
          <p:nvPr/>
        </p:nvSpPr>
        <p:spPr>
          <a:xfrm flipH="false" flipV="false" rot="0">
            <a:off x="-1219741" y="0"/>
            <a:ext cx="2927694" cy="2235694"/>
          </a:xfrm>
          <a:custGeom>
            <a:avLst/>
            <a:gdLst/>
            <a:ahLst/>
            <a:cxnLst/>
            <a:rect r="r" b="b" t="t" l="l"/>
            <a:pathLst>
              <a:path h="2235694" w="2927694">
                <a:moveTo>
                  <a:pt x="0" y="0"/>
                </a:moveTo>
                <a:lnTo>
                  <a:pt x="2927694" y="0"/>
                </a:lnTo>
                <a:lnTo>
                  <a:pt x="2927694" y="2235694"/>
                </a:lnTo>
                <a:lnTo>
                  <a:pt x="0" y="223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4" id="24"/>
          <p:cNvSpPr/>
          <p:nvPr/>
        </p:nvSpPr>
        <p:spPr>
          <a:xfrm flipH="false" flipV="false" rot="0">
            <a:off x="2587164" y="5606356"/>
            <a:ext cx="7042349" cy="3204269"/>
          </a:xfrm>
          <a:custGeom>
            <a:avLst/>
            <a:gdLst/>
            <a:ahLst/>
            <a:cxnLst/>
            <a:rect r="r" b="b" t="t" l="l"/>
            <a:pathLst>
              <a:path h="3204269" w="7042349">
                <a:moveTo>
                  <a:pt x="0" y="0"/>
                </a:moveTo>
                <a:lnTo>
                  <a:pt x="7042349" y="0"/>
                </a:lnTo>
                <a:lnTo>
                  <a:pt x="7042349" y="3204269"/>
                </a:lnTo>
                <a:lnTo>
                  <a:pt x="0" y="3204269"/>
                </a:lnTo>
                <a:lnTo>
                  <a:pt x="0" y="0"/>
                </a:lnTo>
                <a:close/>
              </a:path>
            </a:pathLst>
          </a:custGeom>
          <a:blipFill>
            <a:blip r:embed="rId5"/>
            <a:stretch>
              <a:fillRect l="0" t="0" r="0" b="0"/>
            </a:stretch>
          </a:blipFill>
        </p:spPr>
      </p:sp>
      <p:sp>
        <p:nvSpPr>
          <p:cNvPr name="TextBox 25" id="25"/>
          <p:cNvSpPr txBox="true"/>
          <p:nvPr/>
        </p:nvSpPr>
        <p:spPr>
          <a:xfrm rot="0">
            <a:off x="9629513" y="1154371"/>
            <a:ext cx="7629787" cy="4451985"/>
          </a:xfrm>
          <a:prstGeom prst="rect">
            <a:avLst/>
          </a:prstGeom>
        </p:spPr>
        <p:txBody>
          <a:bodyPr anchor="t" rtlCol="false" tIns="0" lIns="0" bIns="0" rIns="0">
            <a:spAutoFit/>
          </a:bodyPr>
          <a:lstStyle/>
          <a:p>
            <a:pPr algn="just" marL="453390" indent="-226695" lvl="1">
              <a:lnSpc>
                <a:spcPts val="2940"/>
              </a:lnSpc>
              <a:buFont typeface="Arial"/>
              <a:buChar char="•"/>
            </a:pPr>
            <a:r>
              <a:rPr lang="en-US" sz="2100">
                <a:solidFill>
                  <a:srgbClr val="0B1B45"/>
                </a:solidFill>
                <a:latin typeface="Trocchi"/>
                <a:ea typeface="Trocchi"/>
                <a:cs typeface="Trocchi"/>
                <a:sym typeface="Trocchi"/>
              </a:rPr>
              <a:t>Pruebas de compatibilidad: Verificación del correcto funcionamiento en distintos navegadores</a:t>
            </a:r>
          </a:p>
          <a:p>
            <a:pPr algn="just" marL="453390" indent="-226695" lvl="1">
              <a:lnSpc>
                <a:spcPts val="2940"/>
              </a:lnSpc>
              <a:buFont typeface="Arial"/>
              <a:buChar char="•"/>
            </a:pPr>
            <a:r>
              <a:rPr lang="en-US" sz="2100" strike="noStrike">
                <a:solidFill>
                  <a:srgbClr val="0B1B45"/>
                </a:solidFill>
                <a:latin typeface="Trocchi"/>
                <a:ea typeface="Trocchi"/>
                <a:cs typeface="Trocchi"/>
                <a:sym typeface="Trocchi"/>
              </a:rPr>
              <a:t>Pruebas de responsividad: Evaluación del diseño adaptativo para asegurar que la interfaz se visualice adecuadamente en diferentes tamaños de pantalla.</a:t>
            </a:r>
          </a:p>
          <a:p>
            <a:pPr algn="just" marL="453390" indent="-226695" lvl="1">
              <a:lnSpc>
                <a:spcPts val="2940"/>
              </a:lnSpc>
              <a:buFont typeface="Arial"/>
              <a:buChar char="•"/>
            </a:pPr>
            <a:r>
              <a:rPr lang="en-US" sz="2100" strike="noStrike">
                <a:solidFill>
                  <a:srgbClr val="0B1B45"/>
                </a:solidFill>
                <a:latin typeface="Trocchi"/>
                <a:ea typeface="Trocchi"/>
                <a:cs typeface="Trocchi"/>
                <a:sym typeface="Trocchi"/>
              </a:rPr>
              <a:t>Pruebas de enlaces y navegación: Comprobación de que todos los enlaces, menús y botones funcionen correctamente y redirijan a las secciones esperadas.</a:t>
            </a:r>
          </a:p>
          <a:p>
            <a:pPr algn="just" marL="453390" indent="-226695" lvl="1">
              <a:lnSpc>
                <a:spcPts val="2940"/>
              </a:lnSpc>
              <a:buFont typeface="Arial"/>
              <a:buChar char="•"/>
            </a:pPr>
            <a:r>
              <a:rPr lang="en-US" sz="2100" strike="noStrike">
                <a:solidFill>
                  <a:srgbClr val="0B1B45"/>
                </a:solidFill>
                <a:latin typeface="Trocchi"/>
                <a:ea typeface="Trocchi"/>
                <a:cs typeface="Trocchi"/>
                <a:sym typeface="Trocchi"/>
              </a:rPr>
              <a:t>Validación de formularios: Pruebas de campos obligatorios, validación de datos y envío de información a través del formulario de contacto o inscripción.</a:t>
            </a:r>
          </a:p>
        </p:txBody>
      </p:sp>
      <p:sp>
        <p:nvSpPr>
          <p:cNvPr name="TextBox 26" id="26"/>
          <p:cNvSpPr txBox="true"/>
          <p:nvPr/>
        </p:nvSpPr>
        <p:spPr>
          <a:xfrm rot="0">
            <a:off x="763442" y="1611764"/>
            <a:ext cx="7131604" cy="2453110"/>
          </a:xfrm>
          <a:prstGeom prst="rect">
            <a:avLst/>
          </a:prstGeom>
        </p:spPr>
        <p:txBody>
          <a:bodyPr anchor="t" rtlCol="false" tIns="0" lIns="0" bIns="0" rIns="0">
            <a:spAutoFit/>
          </a:bodyPr>
          <a:lstStyle/>
          <a:p>
            <a:pPr algn="just" marL="0" indent="0" lvl="0">
              <a:lnSpc>
                <a:spcPts val="2824"/>
              </a:lnSpc>
              <a:spcBef>
                <a:spcPct val="0"/>
              </a:spcBef>
            </a:pPr>
            <a:r>
              <a:rPr lang="en-US" sz="2017">
                <a:solidFill>
                  <a:srgbClr val="0B1B45"/>
                </a:solidFill>
                <a:latin typeface="Trocchi"/>
                <a:ea typeface="Trocchi"/>
                <a:cs typeface="Trocchi"/>
                <a:sym typeface="Trocchi"/>
              </a:rPr>
              <a:t>Se llevó a cabo el diseño de mi página web orientada a la difusión de cursos educativos, con el fin de ofrecer una interfaz clara, atractiva y funcional para los usuarios interesados. El diseño se centró en la usabilidad, la estructura visual coherente y la experiencia del usuario, aplicando principios de diseño responsivo para asegurar su correcta visualización.</a:t>
            </a:r>
          </a:p>
        </p:txBody>
      </p:sp>
      <p:sp>
        <p:nvSpPr>
          <p:cNvPr name="TextBox 27" id="27"/>
          <p:cNvSpPr txBox="true"/>
          <p:nvPr/>
        </p:nvSpPr>
        <p:spPr>
          <a:xfrm rot="0">
            <a:off x="2449225" y="4127"/>
            <a:ext cx="3385280" cy="721995"/>
          </a:xfrm>
          <a:prstGeom prst="rect">
            <a:avLst/>
          </a:prstGeom>
        </p:spPr>
        <p:txBody>
          <a:bodyPr anchor="t" rtlCol="false" tIns="0" lIns="0" bIns="0" rIns="0">
            <a:spAutoFit/>
          </a:bodyPr>
          <a:lstStyle/>
          <a:p>
            <a:pPr algn="ctr">
              <a:lnSpc>
                <a:spcPts val="5880"/>
              </a:lnSpc>
            </a:pPr>
            <a:r>
              <a:rPr lang="en-US" sz="4200">
                <a:solidFill>
                  <a:srgbClr val="FFFFFF"/>
                </a:solidFill>
                <a:latin typeface="Trocchi"/>
                <a:ea typeface="Trocchi"/>
                <a:cs typeface="Trocchi"/>
                <a:sym typeface="Trocchi"/>
              </a:rPr>
              <a:t>DISEÑO </a:t>
            </a:r>
          </a:p>
        </p:txBody>
      </p:sp>
      <p:sp>
        <p:nvSpPr>
          <p:cNvPr name="TextBox 28" id="28"/>
          <p:cNvSpPr txBox="true"/>
          <p:nvPr/>
        </p:nvSpPr>
        <p:spPr>
          <a:xfrm rot="0">
            <a:off x="12245429" y="276354"/>
            <a:ext cx="3385280" cy="662940"/>
          </a:xfrm>
          <a:prstGeom prst="rect">
            <a:avLst/>
          </a:prstGeom>
        </p:spPr>
        <p:txBody>
          <a:bodyPr anchor="t" rtlCol="false" tIns="0" lIns="0" bIns="0" rIns="0">
            <a:spAutoFit/>
          </a:bodyPr>
          <a:lstStyle/>
          <a:p>
            <a:pPr algn="ctr">
              <a:lnSpc>
                <a:spcPts val="5459"/>
              </a:lnSpc>
            </a:pPr>
            <a:r>
              <a:rPr lang="en-US" sz="3900">
                <a:solidFill>
                  <a:srgbClr val="FFFFFF"/>
                </a:solidFill>
                <a:latin typeface="Trocchi"/>
                <a:ea typeface="Trocchi"/>
                <a:cs typeface="Trocchi"/>
                <a:sym typeface="Trocchi"/>
              </a:rPr>
              <a:t>PRUEBAS </a:t>
            </a:r>
          </a:p>
        </p:txBody>
      </p:sp>
      <p:sp>
        <p:nvSpPr>
          <p:cNvPr name="TextBox 29" id="29"/>
          <p:cNvSpPr txBox="true"/>
          <p:nvPr/>
        </p:nvSpPr>
        <p:spPr>
          <a:xfrm rot="0">
            <a:off x="4029933" y="9010650"/>
            <a:ext cx="3812327" cy="297180"/>
          </a:xfrm>
          <a:prstGeom prst="rect">
            <a:avLst/>
          </a:prstGeom>
        </p:spPr>
        <p:txBody>
          <a:bodyPr anchor="t" rtlCol="false" tIns="0" lIns="0" bIns="0" rIns="0">
            <a:spAutoFit/>
          </a:bodyPr>
          <a:lstStyle/>
          <a:p>
            <a:pPr algn="ctr">
              <a:lnSpc>
                <a:spcPts val="2520"/>
              </a:lnSpc>
            </a:pPr>
            <a:r>
              <a:rPr lang="en-US" sz="1800">
                <a:solidFill>
                  <a:srgbClr val="FFFFFF"/>
                </a:solidFill>
                <a:latin typeface="Trocchi"/>
                <a:ea typeface="Trocchi"/>
                <a:cs typeface="Trocchi"/>
                <a:sym typeface="Trocchi"/>
              </a:rPr>
              <a:t>Figura 16 partes de mi página web</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0">
            <a:off x="372361" y="1333676"/>
            <a:ext cx="7776609" cy="3504993"/>
            <a:chOff x="0" y="0"/>
            <a:chExt cx="10368812" cy="4673324"/>
          </a:xfrm>
        </p:grpSpPr>
        <p:grpSp>
          <p:nvGrpSpPr>
            <p:cNvPr name="Group 4" id="4"/>
            <p:cNvGrpSpPr/>
            <p:nvPr/>
          </p:nvGrpSpPr>
          <p:grpSpPr>
            <a:xfrm rot="-10800000">
              <a:off x="0" y="2519800"/>
              <a:ext cx="10368812" cy="1392914"/>
              <a:chOff x="0" y="0"/>
              <a:chExt cx="3311054" cy="444797"/>
            </a:xfrm>
          </p:grpSpPr>
          <p:sp>
            <p:nvSpPr>
              <p:cNvPr name="Freeform 5" id="5"/>
              <p:cNvSpPr/>
              <p:nvPr/>
            </p:nvSpPr>
            <p:spPr>
              <a:xfrm flipH="false" flipV="false" rot="0">
                <a:off x="0" y="0"/>
                <a:ext cx="3311054" cy="444797"/>
              </a:xfrm>
              <a:custGeom>
                <a:avLst/>
                <a:gdLst/>
                <a:ahLst/>
                <a:cxnLst/>
                <a:rect r="r" b="b" t="t" l="l"/>
                <a:pathLst>
                  <a:path h="444797" w="3311054">
                    <a:moveTo>
                      <a:pt x="28039" y="0"/>
                    </a:moveTo>
                    <a:lnTo>
                      <a:pt x="3283015" y="0"/>
                    </a:lnTo>
                    <a:cubicBezTo>
                      <a:pt x="3290451" y="0"/>
                      <a:pt x="3297583" y="2954"/>
                      <a:pt x="3302841" y="8212"/>
                    </a:cubicBezTo>
                    <a:cubicBezTo>
                      <a:pt x="3308100" y="13471"/>
                      <a:pt x="3311054" y="20603"/>
                      <a:pt x="3311054" y="28039"/>
                    </a:cubicBezTo>
                    <a:lnTo>
                      <a:pt x="3311054" y="416758"/>
                    </a:lnTo>
                    <a:cubicBezTo>
                      <a:pt x="3311054" y="432243"/>
                      <a:pt x="3298500" y="444797"/>
                      <a:pt x="3283015" y="444797"/>
                    </a:cubicBezTo>
                    <a:lnTo>
                      <a:pt x="28039" y="444797"/>
                    </a:lnTo>
                    <a:cubicBezTo>
                      <a:pt x="12553" y="444797"/>
                      <a:pt x="0" y="432243"/>
                      <a:pt x="0" y="416758"/>
                    </a:cubicBezTo>
                    <a:lnTo>
                      <a:pt x="0" y="28039"/>
                    </a:lnTo>
                    <a:cubicBezTo>
                      <a:pt x="0" y="12553"/>
                      <a:pt x="12553" y="0"/>
                      <a:pt x="28039"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6" id="6"/>
              <p:cNvSpPr txBox="true"/>
              <p:nvPr/>
            </p:nvSpPr>
            <p:spPr>
              <a:xfrm>
                <a:off x="0" y="-38100"/>
                <a:ext cx="3311054" cy="482897"/>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7" id="7"/>
            <p:cNvGrpSpPr/>
            <p:nvPr/>
          </p:nvGrpSpPr>
          <p:grpSpPr>
            <a:xfrm rot="0">
              <a:off x="0" y="0"/>
              <a:ext cx="10368812" cy="4673324"/>
              <a:chOff x="0" y="0"/>
              <a:chExt cx="3311054" cy="1492324"/>
            </a:xfrm>
          </p:grpSpPr>
          <p:sp>
            <p:nvSpPr>
              <p:cNvPr name="Freeform 8" id="8"/>
              <p:cNvSpPr/>
              <p:nvPr/>
            </p:nvSpPr>
            <p:spPr>
              <a:xfrm flipH="false" flipV="false" rot="0">
                <a:off x="0" y="0"/>
                <a:ext cx="3311054" cy="1492324"/>
              </a:xfrm>
              <a:custGeom>
                <a:avLst/>
                <a:gdLst/>
                <a:ahLst/>
                <a:cxnLst/>
                <a:rect r="r" b="b" t="t" l="l"/>
                <a:pathLst>
                  <a:path h="1492324" w="3311054">
                    <a:moveTo>
                      <a:pt x="28039" y="0"/>
                    </a:moveTo>
                    <a:lnTo>
                      <a:pt x="3283015" y="0"/>
                    </a:lnTo>
                    <a:cubicBezTo>
                      <a:pt x="3290451" y="0"/>
                      <a:pt x="3297583" y="2954"/>
                      <a:pt x="3302841" y="8212"/>
                    </a:cubicBezTo>
                    <a:cubicBezTo>
                      <a:pt x="3308100" y="13471"/>
                      <a:pt x="3311054" y="20603"/>
                      <a:pt x="3311054" y="28039"/>
                    </a:cubicBezTo>
                    <a:lnTo>
                      <a:pt x="3311054" y="1464285"/>
                    </a:lnTo>
                    <a:cubicBezTo>
                      <a:pt x="3311054" y="1479770"/>
                      <a:pt x="3298500" y="1492324"/>
                      <a:pt x="3283015" y="1492324"/>
                    </a:cubicBezTo>
                    <a:lnTo>
                      <a:pt x="28039" y="1492324"/>
                    </a:lnTo>
                    <a:cubicBezTo>
                      <a:pt x="12553" y="1492324"/>
                      <a:pt x="0" y="1479770"/>
                      <a:pt x="0" y="1464285"/>
                    </a:cubicBezTo>
                    <a:lnTo>
                      <a:pt x="0" y="28039"/>
                    </a:lnTo>
                    <a:cubicBezTo>
                      <a:pt x="0" y="12553"/>
                      <a:pt x="12553" y="0"/>
                      <a:pt x="28039" y="0"/>
                    </a:cubicBezTo>
                    <a:close/>
                  </a:path>
                </a:pathLst>
              </a:custGeom>
              <a:solidFill>
                <a:srgbClr val="FFFFFF"/>
              </a:solidFill>
              <a:ln cap="rnd">
                <a:noFill/>
                <a:prstDash val="solid"/>
                <a:round/>
              </a:ln>
            </p:spPr>
          </p:sp>
          <p:sp>
            <p:nvSpPr>
              <p:cNvPr name="TextBox 9" id="9"/>
              <p:cNvSpPr txBox="true"/>
              <p:nvPr/>
            </p:nvSpPr>
            <p:spPr>
              <a:xfrm>
                <a:off x="0" y="-47625"/>
                <a:ext cx="3311054" cy="1539949"/>
              </a:xfrm>
              <a:prstGeom prst="rect">
                <a:avLst/>
              </a:prstGeom>
            </p:spPr>
            <p:txBody>
              <a:bodyPr anchor="ctr" rtlCol="false" tIns="50800" lIns="50800" bIns="50800" rIns="50800"/>
              <a:lstStyle/>
              <a:p>
                <a:pPr algn="just" marL="647695" indent="-323848" lvl="1">
                  <a:lnSpc>
                    <a:spcPts val="4199"/>
                  </a:lnSpc>
                  <a:buFont typeface="Arial"/>
                  <a:buChar char="•"/>
                </a:pPr>
                <a:r>
                  <a:rPr lang="en-US" sz="2999" spc="29">
                    <a:solidFill>
                      <a:srgbClr val="000000"/>
                    </a:solidFill>
                    <a:latin typeface="Trocchi"/>
                    <a:ea typeface="Trocchi"/>
                    <a:cs typeface="Trocchi"/>
                    <a:sym typeface="Trocchi"/>
                  </a:rPr>
                  <a:t>Actualización de Contenidos</a:t>
                </a:r>
              </a:p>
              <a:p>
                <a:pPr algn="just" marL="647695" indent="-323848" lvl="1">
                  <a:lnSpc>
                    <a:spcPts val="4199"/>
                  </a:lnSpc>
                  <a:buFont typeface="Arial"/>
                  <a:buChar char="•"/>
                </a:pPr>
                <a:r>
                  <a:rPr lang="en-US" sz="2999" spc="29">
                    <a:solidFill>
                      <a:srgbClr val="000000"/>
                    </a:solidFill>
                    <a:latin typeface="Trocchi"/>
                    <a:ea typeface="Trocchi"/>
                    <a:cs typeface="Trocchi"/>
                    <a:sym typeface="Trocchi"/>
                  </a:rPr>
                  <a:t>Revisión de Enlaces y Formularios</a:t>
                </a:r>
              </a:p>
              <a:p>
                <a:pPr algn="just" marL="647695" indent="-323848" lvl="1">
                  <a:lnSpc>
                    <a:spcPts val="4199"/>
                  </a:lnSpc>
                  <a:buFont typeface="Arial"/>
                  <a:buChar char="•"/>
                </a:pPr>
                <a:r>
                  <a:rPr lang="en-US" sz="2999" spc="29">
                    <a:solidFill>
                      <a:srgbClr val="000000"/>
                    </a:solidFill>
                    <a:latin typeface="Trocchi"/>
                    <a:ea typeface="Trocchi"/>
                    <a:cs typeface="Trocchi"/>
                    <a:sym typeface="Trocchi"/>
                  </a:rPr>
                  <a:t>Copia de Seguridad</a:t>
                </a:r>
              </a:p>
              <a:p>
                <a:pPr algn="just" marL="647695" indent="-323848" lvl="1">
                  <a:lnSpc>
                    <a:spcPts val="4199"/>
                  </a:lnSpc>
                  <a:buFont typeface="Arial"/>
                  <a:buChar char="•"/>
                </a:pPr>
                <a:r>
                  <a:rPr lang="en-US" sz="2999" spc="29">
                    <a:solidFill>
                      <a:srgbClr val="000000"/>
                    </a:solidFill>
                    <a:latin typeface="Trocchi"/>
                    <a:ea typeface="Trocchi"/>
                    <a:cs typeface="Trocchi"/>
                    <a:sym typeface="Trocchi"/>
                  </a:rPr>
                  <a:t>Compatibilidad y Visualización</a:t>
                </a:r>
              </a:p>
              <a:p>
                <a:pPr algn="just" marL="647695" indent="-323848" lvl="1">
                  <a:lnSpc>
                    <a:spcPts val="4199"/>
                  </a:lnSpc>
                  <a:buFont typeface="Arial"/>
                  <a:buChar char="•"/>
                </a:pPr>
                <a:r>
                  <a:rPr lang="en-US" sz="2999" spc="29">
                    <a:solidFill>
                      <a:srgbClr val="000000"/>
                    </a:solidFill>
                    <a:latin typeface="Trocchi"/>
                    <a:ea typeface="Trocchi"/>
                    <a:cs typeface="Trocchi"/>
                    <a:sym typeface="Trocchi"/>
                  </a:rPr>
                  <a:t>Seguridad Básica</a:t>
                </a:r>
              </a:p>
            </p:txBody>
          </p:sp>
        </p:grpSp>
      </p:grpSp>
      <p:grpSp>
        <p:nvGrpSpPr>
          <p:cNvPr name="Group 10" id="10"/>
          <p:cNvGrpSpPr/>
          <p:nvPr/>
        </p:nvGrpSpPr>
        <p:grpSpPr>
          <a:xfrm rot="0">
            <a:off x="8838232" y="1492885"/>
            <a:ext cx="8752843" cy="4803253"/>
            <a:chOff x="0" y="0"/>
            <a:chExt cx="11670457" cy="6404337"/>
          </a:xfrm>
        </p:grpSpPr>
        <p:grpSp>
          <p:nvGrpSpPr>
            <p:cNvPr name="Group 11" id="11"/>
            <p:cNvGrpSpPr/>
            <p:nvPr/>
          </p:nvGrpSpPr>
          <p:grpSpPr>
            <a:xfrm rot="-10800000">
              <a:off x="0" y="4124413"/>
              <a:ext cx="11670457" cy="2279925"/>
              <a:chOff x="0" y="0"/>
              <a:chExt cx="2132730" cy="416647"/>
            </a:xfrm>
          </p:grpSpPr>
          <p:sp>
            <p:nvSpPr>
              <p:cNvPr name="Freeform 12" id="12"/>
              <p:cNvSpPr/>
              <p:nvPr/>
            </p:nvSpPr>
            <p:spPr>
              <a:xfrm flipH="false" flipV="false" rot="0">
                <a:off x="0" y="0"/>
                <a:ext cx="2132730" cy="416647"/>
              </a:xfrm>
              <a:custGeom>
                <a:avLst/>
                <a:gdLst/>
                <a:ahLst/>
                <a:cxnLst/>
                <a:rect r="r" b="b" t="t" l="l"/>
                <a:pathLst>
                  <a:path h="416647" w="2132730">
                    <a:moveTo>
                      <a:pt x="43530" y="0"/>
                    </a:moveTo>
                    <a:lnTo>
                      <a:pt x="2089200" y="0"/>
                    </a:lnTo>
                    <a:cubicBezTo>
                      <a:pt x="2100744" y="0"/>
                      <a:pt x="2111817" y="4586"/>
                      <a:pt x="2119980" y="12750"/>
                    </a:cubicBezTo>
                    <a:cubicBezTo>
                      <a:pt x="2128144" y="20913"/>
                      <a:pt x="2132730" y="31985"/>
                      <a:pt x="2132730" y="43530"/>
                    </a:cubicBezTo>
                    <a:lnTo>
                      <a:pt x="2132730" y="373117"/>
                    </a:lnTo>
                    <a:cubicBezTo>
                      <a:pt x="2132730" y="397158"/>
                      <a:pt x="2113241" y="416647"/>
                      <a:pt x="2089200" y="416647"/>
                    </a:cubicBezTo>
                    <a:lnTo>
                      <a:pt x="43530" y="416647"/>
                    </a:lnTo>
                    <a:cubicBezTo>
                      <a:pt x="19489" y="416647"/>
                      <a:pt x="0" y="397158"/>
                      <a:pt x="0" y="373117"/>
                    </a:cubicBezTo>
                    <a:lnTo>
                      <a:pt x="0" y="43530"/>
                    </a:lnTo>
                    <a:cubicBezTo>
                      <a:pt x="0" y="19489"/>
                      <a:pt x="19489" y="0"/>
                      <a:pt x="43530"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3" id="13"/>
              <p:cNvSpPr txBox="true"/>
              <p:nvPr/>
            </p:nvSpPr>
            <p:spPr>
              <a:xfrm>
                <a:off x="0" y="-38100"/>
                <a:ext cx="2132730" cy="454747"/>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14" id="14"/>
            <p:cNvGrpSpPr/>
            <p:nvPr/>
          </p:nvGrpSpPr>
          <p:grpSpPr>
            <a:xfrm rot="0">
              <a:off x="0" y="0"/>
              <a:ext cx="11670457" cy="5907394"/>
              <a:chOff x="0" y="0"/>
              <a:chExt cx="2132730" cy="1079553"/>
            </a:xfrm>
          </p:grpSpPr>
          <p:sp>
            <p:nvSpPr>
              <p:cNvPr name="Freeform 15" id="15"/>
              <p:cNvSpPr/>
              <p:nvPr/>
            </p:nvSpPr>
            <p:spPr>
              <a:xfrm flipH="false" flipV="false" rot="0">
                <a:off x="0" y="0"/>
                <a:ext cx="2132730" cy="1079553"/>
              </a:xfrm>
              <a:custGeom>
                <a:avLst/>
                <a:gdLst/>
                <a:ahLst/>
                <a:cxnLst/>
                <a:rect r="r" b="b" t="t" l="l"/>
                <a:pathLst>
                  <a:path h="1079553" w="2132730">
                    <a:moveTo>
                      <a:pt x="43530" y="0"/>
                    </a:moveTo>
                    <a:lnTo>
                      <a:pt x="2089200" y="0"/>
                    </a:lnTo>
                    <a:cubicBezTo>
                      <a:pt x="2100744" y="0"/>
                      <a:pt x="2111817" y="4586"/>
                      <a:pt x="2119980" y="12750"/>
                    </a:cubicBezTo>
                    <a:cubicBezTo>
                      <a:pt x="2128144" y="20913"/>
                      <a:pt x="2132730" y="31985"/>
                      <a:pt x="2132730" y="43530"/>
                    </a:cubicBezTo>
                    <a:lnTo>
                      <a:pt x="2132730" y="1036023"/>
                    </a:lnTo>
                    <a:cubicBezTo>
                      <a:pt x="2132730" y="1060064"/>
                      <a:pt x="2113241" y="1079553"/>
                      <a:pt x="2089200" y="1079553"/>
                    </a:cubicBezTo>
                    <a:lnTo>
                      <a:pt x="43530" y="1079553"/>
                    </a:lnTo>
                    <a:cubicBezTo>
                      <a:pt x="19489" y="1079553"/>
                      <a:pt x="0" y="1060064"/>
                      <a:pt x="0" y="1036023"/>
                    </a:cubicBezTo>
                    <a:lnTo>
                      <a:pt x="0" y="43530"/>
                    </a:lnTo>
                    <a:cubicBezTo>
                      <a:pt x="0" y="19489"/>
                      <a:pt x="19489" y="0"/>
                      <a:pt x="43530" y="0"/>
                    </a:cubicBezTo>
                    <a:close/>
                  </a:path>
                </a:pathLst>
              </a:custGeom>
              <a:solidFill>
                <a:srgbClr val="FFFFFF"/>
              </a:solidFill>
              <a:ln cap="rnd">
                <a:noFill/>
                <a:prstDash val="solid"/>
                <a:round/>
              </a:ln>
            </p:spPr>
          </p:sp>
          <p:sp>
            <p:nvSpPr>
              <p:cNvPr name="TextBox 16" id="16"/>
              <p:cNvSpPr txBox="true"/>
              <p:nvPr/>
            </p:nvSpPr>
            <p:spPr>
              <a:xfrm>
                <a:off x="0" y="-38100"/>
                <a:ext cx="2132730" cy="1117653"/>
              </a:xfrm>
              <a:prstGeom prst="rect">
                <a:avLst/>
              </a:prstGeom>
            </p:spPr>
            <p:txBody>
              <a:bodyPr anchor="ctr" rtlCol="false" tIns="50800" lIns="50800" bIns="50800" rIns="50800"/>
              <a:lstStyle/>
              <a:p>
                <a:pPr algn="ctr">
                  <a:lnSpc>
                    <a:spcPts val="2940"/>
                  </a:lnSpc>
                </a:pPr>
              </a:p>
            </p:txBody>
          </p:sp>
        </p:grpSp>
      </p:grpSp>
      <p:grpSp>
        <p:nvGrpSpPr>
          <p:cNvPr name="Group 17" id="17"/>
          <p:cNvGrpSpPr/>
          <p:nvPr/>
        </p:nvGrpSpPr>
        <p:grpSpPr>
          <a:xfrm rot="0">
            <a:off x="1012721" y="428431"/>
            <a:ext cx="6540442" cy="1249926"/>
            <a:chOff x="0" y="0"/>
            <a:chExt cx="4198919" cy="802444"/>
          </a:xfrm>
        </p:grpSpPr>
        <p:sp>
          <p:nvSpPr>
            <p:cNvPr name="Freeform 18" id="18"/>
            <p:cNvSpPr/>
            <p:nvPr/>
          </p:nvSpPr>
          <p:spPr>
            <a:xfrm flipH="false" flipV="false" rot="0">
              <a:off x="0" y="0"/>
              <a:ext cx="4198919" cy="802444"/>
            </a:xfrm>
            <a:custGeom>
              <a:avLst/>
              <a:gdLst/>
              <a:ahLst/>
              <a:cxnLst/>
              <a:rect r="r" b="b" t="t" l="l"/>
              <a:pathLst>
                <a:path h="802444" w="4198919">
                  <a:moveTo>
                    <a:pt x="23674" y="0"/>
                  </a:moveTo>
                  <a:lnTo>
                    <a:pt x="4175245" y="0"/>
                  </a:lnTo>
                  <a:cubicBezTo>
                    <a:pt x="4188320" y="0"/>
                    <a:pt x="4198919" y="10599"/>
                    <a:pt x="4198919" y="23674"/>
                  </a:cubicBezTo>
                  <a:lnTo>
                    <a:pt x="4198919" y="778770"/>
                  </a:lnTo>
                  <a:cubicBezTo>
                    <a:pt x="4198919" y="785049"/>
                    <a:pt x="4196425" y="791071"/>
                    <a:pt x="4191985" y="795510"/>
                  </a:cubicBezTo>
                  <a:cubicBezTo>
                    <a:pt x="4187546" y="799950"/>
                    <a:pt x="4181524" y="802444"/>
                    <a:pt x="4175245" y="802444"/>
                  </a:cubicBezTo>
                  <a:lnTo>
                    <a:pt x="23674" y="802444"/>
                  </a:lnTo>
                  <a:cubicBezTo>
                    <a:pt x="17395" y="802444"/>
                    <a:pt x="11374" y="799950"/>
                    <a:pt x="6934" y="795510"/>
                  </a:cubicBezTo>
                  <a:cubicBezTo>
                    <a:pt x="2494" y="791071"/>
                    <a:pt x="0" y="785049"/>
                    <a:pt x="0" y="778770"/>
                  </a:cubicBezTo>
                  <a:lnTo>
                    <a:pt x="0" y="23674"/>
                  </a:lnTo>
                  <a:cubicBezTo>
                    <a:pt x="0" y="17395"/>
                    <a:pt x="2494" y="11374"/>
                    <a:pt x="6934" y="6934"/>
                  </a:cubicBezTo>
                  <a:cubicBezTo>
                    <a:pt x="11374" y="2494"/>
                    <a:pt x="17395" y="0"/>
                    <a:pt x="23674"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9" id="19"/>
            <p:cNvSpPr txBox="true"/>
            <p:nvPr/>
          </p:nvSpPr>
          <p:spPr>
            <a:xfrm>
              <a:off x="0" y="-47625"/>
              <a:ext cx="4198919" cy="850069"/>
            </a:xfrm>
            <a:prstGeom prst="rect">
              <a:avLst/>
            </a:prstGeom>
          </p:spPr>
          <p:txBody>
            <a:bodyPr anchor="ctr" rtlCol="false" tIns="47543" lIns="47543" bIns="47543" rIns="47543"/>
            <a:lstStyle/>
            <a:p>
              <a:pPr algn="ctr">
                <a:lnSpc>
                  <a:spcPts val="3418"/>
                </a:lnSpc>
              </a:pPr>
            </a:p>
          </p:txBody>
        </p:sp>
      </p:grpSp>
      <p:grpSp>
        <p:nvGrpSpPr>
          <p:cNvPr name="Group 20" id="20"/>
          <p:cNvGrpSpPr/>
          <p:nvPr/>
        </p:nvGrpSpPr>
        <p:grpSpPr>
          <a:xfrm rot="0">
            <a:off x="8075787" y="773504"/>
            <a:ext cx="11069013" cy="1120344"/>
            <a:chOff x="0" y="0"/>
            <a:chExt cx="7106231" cy="719253"/>
          </a:xfrm>
        </p:grpSpPr>
        <p:sp>
          <p:nvSpPr>
            <p:cNvPr name="Freeform 21" id="21"/>
            <p:cNvSpPr/>
            <p:nvPr/>
          </p:nvSpPr>
          <p:spPr>
            <a:xfrm flipH="false" flipV="false" rot="0">
              <a:off x="0" y="0"/>
              <a:ext cx="7106231" cy="719253"/>
            </a:xfrm>
            <a:custGeom>
              <a:avLst/>
              <a:gdLst/>
              <a:ahLst/>
              <a:cxnLst/>
              <a:rect r="r" b="b" t="t" l="l"/>
              <a:pathLst>
                <a:path h="719253" w="7106231">
                  <a:moveTo>
                    <a:pt x="13988" y="0"/>
                  </a:moveTo>
                  <a:lnTo>
                    <a:pt x="7092242" y="0"/>
                  </a:lnTo>
                  <a:cubicBezTo>
                    <a:pt x="7099967" y="0"/>
                    <a:pt x="7106231" y="6263"/>
                    <a:pt x="7106231" y="13988"/>
                  </a:cubicBezTo>
                  <a:lnTo>
                    <a:pt x="7106231" y="705265"/>
                  </a:lnTo>
                  <a:cubicBezTo>
                    <a:pt x="7106231" y="708975"/>
                    <a:pt x="7104757" y="712533"/>
                    <a:pt x="7102133" y="715156"/>
                  </a:cubicBezTo>
                  <a:cubicBezTo>
                    <a:pt x="7099510" y="717779"/>
                    <a:pt x="7095952" y="719253"/>
                    <a:pt x="7092242" y="719253"/>
                  </a:cubicBezTo>
                  <a:lnTo>
                    <a:pt x="13988" y="719253"/>
                  </a:lnTo>
                  <a:cubicBezTo>
                    <a:pt x="6263" y="719253"/>
                    <a:pt x="0" y="712990"/>
                    <a:pt x="0" y="705265"/>
                  </a:cubicBezTo>
                  <a:lnTo>
                    <a:pt x="0" y="13988"/>
                  </a:lnTo>
                  <a:cubicBezTo>
                    <a:pt x="0" y="6263"/>
                    <a:pt x="6263" y="0"/>
                    <a:pt x="13988"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22" id="22"/>
            <p:cNvSpPr txBox="true"/>
            <p:nvPr/>
          </p:nvSpPr>
          <p:spPr>
            <a:xfrm>
              <a:off x="0" y="-47625"/>
              <a:ext cx="7106231" cy="766878"/>
            </a:xfrm>
            <a:prstGeom prst="rect">
              <a:avLst/>
            </a:prstGeom>
          </p:spPr>
          <p:txBody>
            <a:bodyPr anchor="ctr" rtlCol="false" tIns="47543" lIns="47543" bIns="47543" rIns="47543"/>
            <a:lstStyle/>
            <a:p>
              <a:pPr algn="ctr">
                <a:lnSpc>
                  <a:spcPts val="3418"/>
                </a:lnSpc>
              </a:pPr>
            </a:p>
          </p:txBody>
        </p:sp>
      </p:grpSp>
      <p:sp>
        <p:nvSpPr>
          <p:cNvPr name="Freeform 23" id="23"/>
          <p:cNvSpPr/>
          <p:nvPr/>
        </p:nvSpPr>
        <p:spPr>
          <a:xfrm flipH="false" flipV="false" rot="0">
            <a:off x="-1219741" y="0"/>
            <a:ext cx="2927694" cy="2235694"/>
          </a:xfrm>
          <a:custGeom>
            <a:avLst/>
            <a:gdLst/>
            <a:ahLst/>
            <a:cxnLst/>
            <a:rect r="r" b="b" t="t" l="l"/>
            <a:pathLst>
              <a:path h="2235694" w="2927694">
                <a:moveTo>
                  <a:pt x="0" y="0"/>
                </a:moveTo>
                <a:lnTo>
                  <a:pt x="2927694" y="0"/>
                </a:lnTo>
                <a:lnTo>
                  <a:pt x="2927694" y="2235694"/>
                </a:lnTo>
                <a:lnTo>
                  <a:pt x="0" y="223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4" id="24"/>
          <p:cNvSpPr/>
          <p:nvPr/>
        </p:nvSpPr>
        <p:spPr>
          <a:xfrm flipH="false" flipV="false" rot="0">
            <a:off x="1403366" y="5184418"/>
            <a:ext cx="7014998" cy="3191824"/>
          </a:xfrm>
          <a:custGeom>
            <a:avLst/>
            <a:gdLst/>
            <a:ahLst/>
            <a:cxnLst/>
            <a:rect r="r" b="b" t="t" l="l"/>
            <a:pathLst>
              <a:path h="3191824" w="7014998">
                <a:moveTo>
                  <a:pt x="0" y="0"/>
                </a:moveTo>
                <a:lnTo>
                  <a:pt x="7014997" y="0"/>
                </a:lnTo>
                <a:lnTo>
                  <a:pt x="7014997" y="3191824"/>
                </a:lnTo>
                <a:lnTo>
                  <a:pt x="0" y="3191824"/>
                </a:lnTo>
                <a:lnTo>
                  <a:pt x="0" y="0"/>
                </a:lnTo>
                <a:close/>
              </a:path>
            </a:pathLst>
          </a:custGeom>
          <a:blipFill>
            <a:blip r:embed="rId5"/>
            <a:stretch>
              <a:fillRect l="0" t="0" r="0" b="0"/>
            </a:stretch>
          </a:blipFill>
        </p:spPr>
      </p:sp>
      <p:sp>
        <p:nvSpPr>
          <p:cNvPr name="Freeform 25" id="25"/>
          <p:cNvSpPr/>
          <p:nvPr/>
        </p:nvSpPr>
        <p:spPr>
          <a:xfrm flipH="false" flipV="false" rot="0">
            <a:off x="10146858" y="5869164"/>
            <a:ext cx="6401656" cy="3049210"/>
          </a:xfrm>
          <a:custGeom>
            <a:avLst/>
            <a:gdLst/>
            <a:ahLst/>
            <a:cxnLst/>
            <a:rect r="r" b="b" t="t" l="l"/>
            <a:pathLst>
              <a:path h="3049210" w="6401656">
                <a:moveTo>
                  <a:pt x="0" y="0"/>
                </a:moveTo>
                <a:lnTo>
                  <a:pt x="6401656" y="0"/>
                </a:lnTo>
                <a:lnTo>
                  <a:pt x="6401656" y="3049210"/>
                </a:lnTo>
                <a:lnTo>
                  <a:pt x="0" y="3049210"/>
                </a:lnTo>
                <a:lnTo>
                  <a:pt x="0" y="0"/>
                </a:lnTo>
                <a:close/>
              </a:path>
            </a:pathLst>
          </a:custGeom>
          <a:blipFill>
            <a:blip r:embed="rId6"/>
            <a:stretch>
              <a:fillRect l="0" t="0" r="0" b="0"/>
            </a:stretch>
          </a:blipFill>
        </p:spPr>
      </p:sp>
      <p:sp>
        <p:nvSpPr>
          <p:cNvPr name="TextBox 26" id="26"/>
          <p:cNvSpPr txBox="true"/>
          <p:nvPr/>
        </p:nvSpPr>
        <p:spPr>
          <a:xfrm rot="0">
            <a:off x="8918726" y="1836698"/>
            <a:ext cx="7629787" cy="3347720"/>
          </a:xfrm>
          <a:prstGeom prst="rect">
            <a:avLst/>
          </a:prstGeom>
        </p:spPr>
        <p:txBody>
          <a:bodyPr anchor="t" rtlCol="false" tIns="0" lIns="0" bIns="0" rIns="0">
            <a:spAutoFit/>
          </a:bodyPr>
          <a:lstStyle/>
          <a:p>
            <a:pPr algn="just" marL="690881" indent="-345440" lvl="1">
              <a:lnSpc>
                <a:spcPts val="4480"/>
              </a:lnSpc>
              <a:buFont typeface="Arial"/>
              <a:buChar char="•"/>
            </a:pPr>
            <a:r>
              <a:rPr lang="en-US" sz="3200">
                <a:solidFill>
                  <a:srgbClr val="0B1B45"/>
                </a:solidFill>
                <a:latin typeface="Trocchi"/>
                <a:ea typeface="Trocchi"/>
                <a:cs typeface="Trocchi"/>
                <a:sym typeface="Trocchi"/>
              </a:rPr>
              <a:t>Archivo de mi página web:Todo esto debe estar bien organizado en una carpeta</a:t>
            </a:r>
          </a:p>
          <a:p>
            <a:pPr algn="just" marL="690881" indent="-345440" lvl="1">
              <a:lnSpc>
                <a:spcPts val="4480"/>
              </a:lnSpc>
              <a:buFont typeface="Arial"/>
              <a:buChar char="•"/>
            </a:pPr>
            <a:r>
              <a:rPr lang="en-US" sz="3200">
                <a:solidFill>
                  <a:srgbClr val="0B1B45"/>
                </a:solidFill>
                <a:latin typeface="Trocchi"/>
                <a:ea typeface="Trocchi"/>
                <a:cs typeface="Trocchi"/>
                <a:sym typeface="Trocchi"/>
              </a:rPr>
              <a:t>Un servicio de alojamiento web: Hay opciones gratuitas y pagadas</a:t>
            </a:r>
          </a:p>
          <a:p>
            <a:pPr algn="just" marL="690881" indent="-345440" lvl="1">
              <a:lnSpc>
                <a:spcPts val="4480"/>
              </a:lnSpc>
              <a:buFont typeface="Arial"/>
              <a:buChar char="•"/>
            </a:pPr>
            <a:r>
              <a:rPr lang="en-US" sz="3200">
                <a:solidFill>
                  <a:srgbClr val="0B1B45"/>
                </a:solidFill>
                <a:latin typeface="Trocchi"/>
                <a:ea typeface="Trocchi"/>
                <a:cs typeface="Trocchi"/>
                <a:sym typeface="Trocchi"/>
              </a:rPr>
              <a:t>Un nombre de dominio;</a:t>
            </a:r>
          </a:p>
        </p:txBody>
      </p:sp>
      <p:sp>
        <p:nvSpPr>
          <p:cNvPr name="TextBox 27" id="27"/>
          <p:cNvSpPr txBox="true"/>
          <p:nvPr/>
        </p:nvSpPr>
        <p:spPr>
          <a:xfrm rot="0">
            <a:off x="1403366" y="713987"/>
            <a:ext cx="5652845" cy="721995"/>
          </a:xfrm>
          <a:prstGeom prst="rect">
            <a:avLst/>
          </a:prstGeom>
        </p:spPr>
        <p:txBody>
          <a:bodyPr anchor="t" rtlCol="false" tIns="0" lIns="0" bIns="0" rIns="0">
            <a:spAutoFit/>
          </a:bodyPr>
          <a:lstStyle/>
          <a:p>
            <a:pPr algn="ctr">
              <a:lnSpc>
                <a:spcPts val="5880"/>
              </a:lnSpc>
            </a:pPr>
            <a:r>
              <a:rPr lang="en-US" sz="4200">
                <a:solidFill>
                  <a:srgbClr val="FFFFFF"/>
                </a:solidFill>
                <a:latin typeface="Trocchi"/>
                <a:ea typeface="Trocchi"/>
                <a:cs typeface="Trocchi"/>
                <a:sym typeface="Trocchi"/>
              </a:rPr>
              <a:t>MANTENIMIENTO </a:t>
            </a:r>
          </a:p>
        </p:txBody>
      </p:sp>
      <p:sp>
        <p:nvSpPr>
          <p:cNvPr name="TextBox 28" id="28"/>
          <p:cNvSpPr txBox="true"/>
          <p:nvPr/>
        </p:nvSpPr>
        <p:spPr>
          <a:xfrm rot="0">
            <a:off x="8148970" y="962025"/>
            <a:ext cx="10139030" cy="530860"/>
          </a:xfrm>
          <a:prstGeom prst="rect">
            <a:avLst/>
          </a:prstGeom>
        </p:spPr>
        <p:txBody>
          <a:bodyPr anchor="t" rtlCol="false" tIns="0" lIns="0" bIns="0" rIns="0">
            <a:spAutoFit/>
          </a:bodyPr>
          <a:lstStyle/>
          <a:p>
            <a:pPr algn="ctr">
              <a:lnSpc>
                <a:spcPts val="4339"/>
              </a:lnSpc>
            </a:pPr>
            <a:r>
              <a:rPr lang="en-US" sz="3099">
                <a:solidFill>
                  <a:srgbClr val="FFFFFF"/>
                </a:solidFill>
                <a:latin typeface="Trocchi"/>
                <a:ea typeface="Trocchi"/>
                <a:cs typeface="Trocchi"/>
                <a:sym typeface="Trocchi"/>
              </a:rPr>
              <a:t>QUE SE NECESITA PARA SU FUNCIONAMIENTO</a:t>
            </a:r>
          </a:p>
        </p:txBody>
      </p:sp>
      <p:sp>
        <p:nvSpPr>
          <p:cNvPr name="TextBox 29" id="29"/>
          <p:cNvSpPr txBox="true"/>
          <p:nvPr/>
        </p:nvSpPr>
        <p:spPr>
          <a:xfrm rot="0">
            <a:off x="2606577" y="8613891"/>
            <a:ext cx="4274290" cy="389255"/>
          </a:xfrm>
          <a:prstGeom prst="rect">
            <a:avLst/>
          </a:prstGeom>
        </p:spPr>
        <p:txBody>
          <a:bodyPr anchor="t" rtlCol="false" tIns="0" lIns="0" bIns="0" rIns="0">
            <a:spAutoFit/>
          </a:bodyPr>
          <a:lstStyle/>
          <a:p>
            <a:pPr algn="ctr">
              <a:lnSpc>
                <a:spcPts val="3220"/>
              </a:lnSpc>
            </a:pPr>
            <a:r>
              <a:rPr lang="en-US" sz="2300">
                <a:solidFill>
                  <a:srgbClr val="FFFFFF"/>
                </a:solidFill>
                <a:latin typeface="Trocchi"/>
                <a:ea typeface="Trocchi"/>
                <a:cs typeface="Trocchi"/>
                <a:sym typeface="Trocchi"/>
              </a:rPr>
              <a:t>Figura 17 partes de mi página </a:t>
            </a:r>
          </a:p>
        </p:txBody>
      </p:sp>
      <p:sp>
        <p:nvSpPr>
          <p:cNvPr name="TextBox 30" id="30"/>
          <p:cNvSpPr txBox="true"/>
          <p:nvPr/>
        </p:nvSpPr>
        <p:spPr>
          <a:xfrm rot="0">
            <a:off x="11096802" y="9058910"/>
            <a:ext cx="4235703" cy="313690"/>
          </a:xfrm>
          <a:prstGeom prst="rect">
            <a:avLst/>
          </a:prstGeom>
        </p:spPr>
        <p:txBody>
          <a:bodyPr anchor="t" rtlCol="false" tIns="0" lIns="0" bIns="0" rIns="0">
            <a:spAutoFit/>
          </a:bodyPr>
          <a:lstStyle/>
          <a:p>
            <a:pPr algn="ctr">
              <a:lnSpc>
                <a:spcPts val="2659"/>
              </a:lnSpc>
            </a:pPr>
            <a:r>
              <a:rPr lang="en-US" sz="1899">
                <a:solidFill>
                  <a:srgbClr val="FFFFFF"/>
                </a:solidFill>
                <a:latin typeface="Trocchi"/>
                <a:ea typeface="Trocchi"/>
                <a:cs typeface="Trocchi"/>
                <a:sym typeface="Trocchi"/>
              </a:rPr>
              <a:t>Figura 18 Formulario de página web</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0">
            <a:off x="244106" y="2235694"/>
            <a:ext cx="8170276" cy="4295023"/>
            <a:chOff x="0" y="0"/>
            <a:chExt cx="10893701" cy="5726697"/>
          </a:xfrm>
        </p:grpSpPr>
        <p:grpSp>
          <p:nvGrpSpPr>
            <p:cNvPr name="Group 4" id="4"/>
            <p:cNvGrpSpPr/>
            <p:nvPr/>
          </p:nvGrpSpPr>
          <p:grpSpPr>
            <a:xfrm rot="-10800000">
              <a:off x="0" y="3688010"/>
              <a:ext cx="10893701" cy="2038687"/>
              <a:chOff x="0" y="0"/>
              <a:chExt cx="2459529" cy="460285"/>
            </a:xfrm>
          </p:grpSpPr>
          <p:sp>
            <p:nvSpPr>
              <p:cNvPr name="Freeform 5" id="5"/>
              <p:cNvSpPr/>
              <p:nvPr/>
            </p:nvSpPr>
            <p:spPr>
              <a:xfrm flipH="false" flipV="false" rot="0">
                <a:off x="0" y="0"/>
                <a:ext cx="2459529" cy="460285"/>
              </a:xfrm>
              <a:custGeom>
                <a:avLst/>
                <a:gdLst/>
                <a:ahLst/>
                <a:cxnLst/>
                <a:rect r="r" b="b" t="t" l="l"/>
                <a:pathLst>
                  <a:path h="460285" w="2459529">
                    <a:moveTo>
                      <a:pt x="37746" y="0"/>
                    </a:moveTo>
                    <a:lnTo>
                      <a:pt x="2421783" y="0"/>
                    </a:lnTo>
                    <a:cubicBezTo>
                      <a:pt x="2431794" y="0"/>
                      <a:pt x="2441395" y="3977"/>
                      <a:pt x="2448473" y="11056"/>
                    </a:cubicBezTo>
                    <a:cubicBezTo>
                      <a:pt x="2455552" y="18135"/>
                      <a:pt x="2459529" y="27735"/>
                      <a:pt x="2459529" y="37746"/>
                    </a:cubicBezTo>
                    <a:lnTo>
                      <a:pt x="2459529" y="422539"/>
                    </a:lnTo>
                    <a:cubicBezTo>
                      <a:pt x="2459529" y="432550"/>
                      <a:pt x="2455552" y="442151"/>
                      <a:pt x="2448473" y="449230"/>
                    </a:cubicBezTo>
                    <a:cubicBezTo>
                      <a:pt x="2441395" y="456308"/>
                      <a:pt x="2431794" y="460285"/>
                      <a:pt x="2421783" y="460285"/>
                    </a:cubicBezTo>
                    <a:lnTo>
                      <a:pt x="37746" y="460285"/>
                    </a:lnTo>
                    <a:cubicBezTo>
                      <a:pt x="16900" y="460285"/>
                      <a:pt x="0" y="443386"/>
                      <a:pt x="0" y="422539"/>
                    </a:cubicBezTo>
                    <a:lnTo>
                      <a:pt x="0" y="37746"/>
                    </a:lnTo>
                    <a:cubicBezTo>
                      <a:pt x="0" y="27735"/>
                      <a:pt x="3977" y="18135"/>
                      <a:pt x="11056" y="11056"/>
                    </a:cubicBezTo>
                    <a:cubicBezTo>
                      <a:pt x="18135" y="3977"/>
                      <a:pt x="27735" y="0"/>
                      <a:pt x="37746"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6" id="6"/>
              <p:cNvSpPr txBox="true"/>
              <p:nvPr/>
            </p:nvSpPr>
            <p:spPr>
              <a:xfrm>
                <a:off x="0" y="-38100"/>
                <a:ext cx="2459529" cy="498385"/>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7" id="7"/>
            <p:cNvGrpSpPr/>
            <p:nvPr/>
          </p:nvGrpSpPr>
          <p:grpSpPr>
            <a:xfrm rot="0">
              <a:off x="0" y="0"/>
              <a:ext cx="10893701" cy="5282335"/>
              <a:chOff x="0" y="0"/>
              <a:chExt cx="2459529" cy="1192621"/>
            </a:xfrm>
          </p:grpSpPr>
          <p:sp>
            <p:nvSpPr>
              <p:cNvPr name="Freeform 8" id="8"/>
              <p:cNvSpPr/>
              <p:nvPr/>
            </p:nvSpPr>
            <p:spPr>
              <a:xfrm flipH="false" flipV="false" rot="0">
                <a:off x="0" y="0"/>
                <a:ext cx="2459529" cy="1192621"/>
              </a:xfrm>
              <a:custGeom>
                <a:avLst/>
                <a:gdLst/>
                <a:ahLst/>
                <a:cxnLst/>
                <a:rect r="r" b="b" t="t" l="l"/>
                <a:pathLst>
                  <a:path h="1192621" w="2459529">
                    <a:moveTo>
                      <a:pt x="37746" y="0"/>
                    </a:moveTo>
                    <a:lnTo>
                      <a:pt x="2421783" y="0"/>
                    </a:lnTo>
                    <a:cubicBezTo>
                      <a:pt x="2431794" y="0"/>
                      <a:pt x="2441395" y="3977"/>
                      <a:pt x="2448473" y="11056"/>
                    </a:cubicBezTo>
                    <a:cubicBezTo>
                      <a:pt x="2455552" y="18135"/>
                      <a:pt x="2459529" y="27735"/>
                      <a:pt x="2459529" y="37746"/>
                    </a:cubicBezTo>
                    <a:lnTo>
                      <a:pt x="2459529" y="1154875"/>
                    </a:lnTo>
                    <a:cubicBezTo>
                      <a:pt x="2459529" y="1164886"/>
                      <a:pt x="2455552" y="1174487"/>
                      <a:pt x="2448473" y="1181565"/>
                    </a:cubicBezTo>
                    <a:cubicBezTo>
                      <a:pt x="2441395" y="1188644"/>
                      <a:pt x="2431794" y="1192621"/>
                      <a:pt x="2421783" y="1192621"/>
                    </a:cubicBezTo>
                    <a:lnTo>
                      <a:pt x="37746" y="1192621"/>
                    </a:lnTo>
                    <a:cubicBezTo>
                      <a:pt x="16900" y="1192621"/>
                      <a:pt x="0" y="1175721"/>
                      <a:pt x="0" y="1154875"/>
                    </a:cubicBezTo>
                    <a:lnTo>
                      <a:pt x="0" y="37746"/>
                    </a:lnTo>
                    <a:cubicBezTo>
                      <a:pt x="0" y="27735"/>
                      <a:pt x="3977" y="18135"/>
                      <a:pt x="11056" y="11056"/>
                    </a:cubicBezTo>
                    <a:cubicBezTo>
                      <a:pt x="18135" y="3977"/>
                      <a:pt x="27735" y="0"/>
                      <a:pt x="37746" y="0"/>
                    </a:cubicBezTo>
                    <a:close/>
                  </a:path>
                </a:pathLst>
              </a:custGeom>
              <a:solidFill>
                <a:srgbClr val="FFFFFF"/>
              </a:solidFill>
              <a:ln cap="rnd">
                <a:noFill/>
                <a:prstDash val="solid"/>
                <a:round/>
              </a:ln>
            </p:spPr>
          </p:sp>
          <p:sp>
            <p:nvSpPr>
              <p:cNvPr name="TextBox 9" id="9"/>
              <p:cNvSpPr txBox="true"/>
              <p:nvPr/>
            </p:nvSpPr>
            <p:spPr>
              <a:xfrm>
                <a:off x="0" y="-38100"/>
                <a:ext cx="2459529" cy="1230721"/>
              </a:xfrm>
              <a:prstGeom prst="rect">
                <a:avLst/>
              </a:prstGeom>
            </p:spPr>
            <p:txBody>
              <a:bodyPr anchor="ctr" rtlCol="false" tIns="50800" lIns="50800" bIns="50800" rIns="50800"/>
              <a:lstStyle/>
              <a:p>
                <a:pPr algn="ctr">
                  <a:lnSpc>
                    <a:spcPts val="2940"/>
                  </a:lnSpc>
                </a:pPr>
              </a:p>
            </p:txBody>
          </p:sp>
        </p:grpSp>
      </p:grpSp>
      <p:grpSp>
        <p:nvGrpSpPr>
          <p:cNvPr name="Group 10" id="10"/>
          <p:cNvGrpSpPr/>
          <p:nvPr/>
        </p:nvGrpSpPr>
        <p:grpSpPr>
          <a:xfrm rot="0">
            <a:off x="9277449" y="2235694"/>
            <a:ext cx="7875821" cy="4193047"/>
            <a:chOff x="0" y="0"/>
            <a:chExt cx="10501095" cy="5590729"/>
          </a:xfrm>
        </p:grpSpPr>
        <p:grpSp>
          <p:nvGrpSpPr>
            <p:cNvPr name="Group 11" id="11"/>
            <p:cNvGrpSpPr/>
            <p:nvPr/>
          </p:nvGrpSpPr>
          <p:grpSpPr>
            <a:xfrm rot="-10800000">
              <a:off x="0" y="3600446"/>
              <a:ext cx="10501095" cy="1990283"/>
              <a:chOff x="0" y="0"/>
              <a:chExt cx="2468816" cy="467917"/>
            </a:xfrm>
          </p:grpSpPr>
          <p:sp>
            <p:nvSpPr>
              <p:cNvPr name="Freeform 12" id="12"/>
              <p:cNvSpPr/>
              <p:nvPr/>
            </p:nvSpPr>
            <p:spPr>
              <a:xfrm flipH="false" flipV="false" rot="0">
                <a:off x="0" y="0"/>
                <a:ext cx="2468816" cy="467917"/>
              </a:xfrm>
              <a:custGeom>
                <a:avLst/>
                <a:gdLst/>
                <a:ahLst/>
                <a:cxnLst/>
                <a:rect r="r" b="b" t="t" l="l"/>
                <a:pathLst>
                  <a:path h="467917" w="2468816">
                    <a:moveTo>
                      <a:pt x="37604" y="0"/>
                    </a:moveTo>
                    <a:lnTo>
                      <a:pt x="2431211" y="0"/>
                    </a:lnTo>
                    <a:cubicBezTo>
                      <a:pt x="2441185" y="0"/>
                      <a:pt x="2450749" y="3962"/>
                      <a:pt x="2457802" y="11014"/>
                    </a:cubicBezTo>
                    <a:cubicBezTo>
                      <a:pt x="2464854" y="18066"/>
                      <a:pt x="2468816" y="27631"/>
                      <a:pt x="2468816" y="37604"/>
                    </a:cubicBezTo>
                    <a:lnTo>
                      <a:pt x="2468816" y="430313"/>
                    </a:lnTo>
                    <a:cubicBezTo>
                      <a:pt x="2468816" y="440286"/>
                      <a:pt x="2464854" y="449851"/>
                      <a:pt x="2457802" y="456903"/>
                    </a:cubicBezTo>
                    <a:cubicBezTo>
                      <a:pt x="2450749" y="463955"/>
                      <a:pt x="2441185" y="467917"/>
                      <a:pt x="2431211" y="467917"/>
                    </a:cubicBezTo>
                    <a:lnTo>
                      <a:pt x="37604" y="467917"/>
                    </a:lnTo>
                    <a:cubicBezTo>
                      <a:pt x="16836" y="467917"/>
                      <a:pt x="0" y="451081"/>
                      <a:pt x="0" y="430313"/>
                    </a:cubicBezTo>
                    <a:lnTo>
                      <a:pt x="0" y="37604"/>
                    </a:lnTo>
                    <a:cubicBezTo>
                      <a:pt x="0" y="27631"/>
                      <a:pt x="3962" y="18066"/>
                      <a:pt x="11014" y="11014"/>
                    </a:cubicBezTo>
                    <a:cubicBezTo>
                      <a:pt x="18066" y="3962"/>
                      <a:pt x="27631" y="0"/>
                      <a:pt x="37604"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3" id="13"/>
              <p:cNvSpPr txBox="true"/>
              <p:nvPr/>
            </p:nvSpPr>
            <p:spPr>
              <a:xfrm>
                <a:off x="0" y="-38100"/>
                <a:ext cx="2468816" cy="506017"/>
              </a:xfrm>
              <a:prstGeom prst="rect">
                <a:avLst/>
              </a:prstGeom>
            </p:spPr>
            <p:txBody>
              <a:bodyPr anchor="ctr" rtlCol="false" tIns="50800" lIns="50800" bIns="50800" rIns="50800"/>
              <a:lstStyle/>
              <a:p>
                <a:pPr algn="ctr" marL="0" indent="0" lvl="0">
                  <a:lnSpc>
                    <a:spcPts val="2939"/>
                  </a:lnSpc>
                  <a:spcBef>
                    <a:spcPct val="0"/>
                  </a:spcBef>
                </a:pPr>
              </a:p>
            </p:txBody>
          </p:sp>
        </p:grpSp>
        <p:grpSp>
          <p:nvGrpSpPr>
            <p:cNvPr name="Group 14" id="14"/>
            <p:cNvGrpSpPr/>
            <p:nvPr/>
          </p:nvGrpSpPr>
          <p:grpSpPr>
            <a:xfrm rot="0">
              <a:off x="0" y="0"/>
              <a:ext cx="10501095" cy="5156917"/>
              <a:chOff x="0" y="0"/>
              <a:chExt cx="2468816" cy="1212395"/>
            </a:xfrm>
          </p:grpSpPr>
          <p:sp>
            <p:nvSpPr>
              <p:cNvPr name="Freeform 15" id="15"/>
              <p:cNvSpPr/>
              <p:nvPr/>
            </p:nvSpPr>
            <p:spPr>
              <a:xfrm flipH="false" flipV="false" rot="0">
                <a:off x="0" y="0"/>
                <a:ext cx="2468816" cy="1212395"/>
              </a:xfrm>
              <a:custGeom>
                <a:avLst/>
                <a:gdLst/>
                <a:ahLst/>
                <a:cxnLst/>
                <a:rect r="r" b="b" t="t" l="l"/>
                <a:pathLst>
                  <a:path h="1212395" w="2468816">
                    <a:moveTo>
                      <a:pt x="37604" y="0"/>
                    </a:moveTo>
                    <a:lnTo>
                      <a:pt x="2431211" y="0"/>
                    </a:lnTo>
                    <a:cubicBezTo>
                      <a:pt x="2441185" y="0"/>
                      <a:pt x="2450749" y="3962"/>
                      <a:pt x="2457802" y="11014"/>
                    </a:cubicBezTo>
                    <a:cubicBezTo>
                      <a:pt x="2464854" y="18066"/>
                      <a:pt x="2468816" y="27631"/>
                      <a:pt x="2468816" y="37604"/>
                    </a:cubicBezTo>
                    <a:lnTo>
                      <a:pt x="2468816" y="1174791"/>
                    </a:lnTo>
                    <a:cubicBezTo>
                      <a:pt x="2468816" y="1195559"/>
                      <a:pt x="2451980" y="1212395"/>
                      <a:pt x="2431211" y="1212395"/>
                    </a:cubicBezTo>
                    <a:lnTo>
                      <a:pt x="37604" y="1212395"/>
                    </a:lnTo>
                    <a:cubicBezTo>
                      <a:pt x="27631" y="1212395"/>
                      <a:pt x="18066" y="1208434"/>
                      <a:pt x="11014" y="1201381"/>
                    </a:cubicBezTo>
                    <a:cubicBezTo>
                      <a:pt x="3962" y="1194329"/>
                      <a:pt x="0" y="1184764"/>
                      <a:pt x="0" y="1174791"/>
                    </a:cubicBezTo>
                    <a:lnTo>
                      <a:pt x="0" y="37604"/>
                    </a:lnTo>
                    <a:cubicBezTo>
                      <a:pt x="0" y="27631"/>
                      <a:pt x="3962" y="18066"/>
                      <a:pt x="11014" y="11014"/>
                    </a:cubicBezTo>
                    <a:cubicBezTo>
                      <a:pt x="18066" y="3962"/>
                      <a:pt x="27631" y="0"/>
                      <a:pt x="37604" y="0"/>
                    </a:cubicBezTo>
                    <a:close/>
                  </a:path>
                </a:pathLst>
              </a:custGeom>
              <a:solidFill>
                <a:srgbClr val="FFFFFF"/>
              </a:solidFill>
              <a:ln cap="rnd">
                <a:noFill/>
                <a:prstDash val="solid"/>
                <a:round/>
              </a:ln>
            </p:spPr>
          </p:sp>
          <p:sp>
            <p:nvSpPr>
              <p:cNvPr name="TextBox 16" id="16"/>
              <p:cNvSpPr txBox="true"/>
              <p:nvPr/>
            </p:nvSpPr>
            <p:spPr>
              <a:xfrm>
                <a:off x="0" y="-38100"/>
                <a:ext cx="2468816" cy="1250495"/>
              </a:xfrm>
              <a:prstGeom prst="rect">
                <a:avLst/>
              </a:prstGeom>
            </p:spPr>
            <p:txBody>
              <a:bodyPr anchor="ctr" rtlCol="false" tIns="50800" lIns="50800" bIns="50800" rIns="50800"/>
              <a:lstStyle/>
              <a:p>
                <a:pPr algn="ctr">
                  <a:lnSpc>
                    <a:spcPts val="2939"/>
                  </a:lnSpc>
                </a:pPr>
              </a:p>
            </p:txBody>
          </p:sp>
        </p:grpSp>
      </p:grpSp>
      <p:grpSp>
        <p:nvGrpSpPr>
          <p:cNvPr name="Group 17" id="17"/>
          <p:cNvGrpSpPr/>
          <p:nvPr/>
        </p:nvGrpSpPr>
        <p:grpSpPr>
          <a:xfrm rot="0">
            <a:off x="2255769" y="1201996"/>
            <a:ext cx="3578736" cy="1033697"/>
            <a:chOff x="0" y="0"/>
            <a:chExt cx="2297524" cy="663627"/>
          </a:xfrm>
        </p:grpSpPr>
        <p:sp>
          <p:nvSpPr>
            <p:cNvPr name="Freeform 18" id="18"/>
            <p:cNvSpPr/>
            <p:nvPr/>
          </p:nvSpPr>
          <p:spPr>
            <a:xfrm flipH="false" flipV="false" rot="0">
              <a:off x="0" y="0"/>
              <a:ext cx="2297524" cy="663627"/>
            </a:xfrm>
            <a:custGeom>
              <a:avLst/>
              <a:gdLst/>
              <a:ahLst/>
              <a:cxnLst/>
              <a:rect r="r" b="b" t="t" l="l"/>
              <a:pathLst>
                <a:path h="663627" w="2297524">
                  <a:moveTo>
                    <a:pt x="43266" y="0"/>
                  </a:moveTo>
                  <a:lnTo>
                    <a:pt x="2254258" y="0"/>
                  </a:lnTo>
                  <a:cubicBezTo>
                    <a:pt x="2265733" y="0"/>
                    <a:pt x="2276738" y="4558"/>
                    <a:pt x="2284852" y="12672"/>
                  </a:cubicBezTo>
                  <a:cubicBezTo>
                    <a:pt x="2292965" y="20786"/>
                    <a:pt x="2297524" y="31791"/>
                    <a:pt x="2297524" y="43266"/>
                  </a:cubicBezTo>
                  <a:lnTo>
                    <a:pt x="2297524" y="620360"/>
                  </a:lnTo>
                  <a:cubicBezTo>
                    <a:pt x="2297524" y="644256"/>
                    <a:pt x="2278153" y="663627"/>
                    <a:pt x="2254258" y="663627"/>
                  </a:cubicBezTo>
                  <a:lnTo>
                    <a:pt x="43266" y="663627"/>
                  </a:lnTo>
                  <a:cubicBezTo>
                    <a:pt x="31791" y="663627"/>
                    <a:pt x="20786" y="659068"/>
                    <a:pt x="12672" y="650954"/>
                  </a:cubicBezTo>
                  <a:cubicBezTo>
                    <a:pt x="4558" y="642840"/>
                    <a:pt x="0" y="631835"/>
                    <a:pt x="0" y="620360"/>
                  </a:cubicBezTo>
                  <a:lnTo>
                    <a:pt x="0" y="43266"/>
                  </a:lnTo>
                  <a:cubicBezTo>
                    <a:pt x="0" y="31791"/>
                    <a:pt x="4558" y="20786"/>
                    <a:pt x="12672" y="12672"/>
                  </a:cubicBezTo>
                  <a:cubicBezTo>
                    <a:pt x="20786" y="4558"/>
                    <a:pt x="31791" y="0"/>
                    <a:pt x="43266"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9" id="19"/>
            <p:cNvSpPr txBox="true"/>
            <p:nvPr/>
          </p:nvSpPr>
          <p:spPr>
            <a:xfrm>
              <a:off x="0" y="-47625"/>
              <a:ext cx="2297524" cy="711252"/>
            </a:xfrm>
            <a:prstGeom prst="rect">
              <a:avLst/>
            </a:prstGeom>
          </p:spPr>
          <p:txBody>
            <a:bodyPr anchor="ctr" rtlCol="false" tIns="47543" lIns="47543" bIns="47543" rIns="47543"/>
            <a:lstStyle/>
            <a:p>
              <a:pPr algn="ctr">
                <a:lnSpc>
                  <a:spcPts val="3418"/>
                </a:lnSpc>
              </a:pPr>
            </a:p>
          </p:txBody>
        </p:sp>
      </p:grpSp>
      <p:grpSp>
        <p:nvGrpSpPr>
          <p:cNvPr name="Group 20" id="20"/>
          <p:cNvGrpSpPr/>
          <p:nvPr/>
        </p:nvGrpSpPr>
        <p:grpSpPr>
          <a:xfrm rot="0">
            <a:off x="11724521" y="1028700"/>
            <a:ext cx="3385280" cy="1719509"/>
            <a:chOff x="0" y="0"/>
            <a:chExt cx="2173326" cy="1103913"/>
          </a:xfrm>
        </p:grpSpPr>
        <p:sp>
          <p:nvSpPr>
            <p:cNvPr name="Freeform 21" id="21"/>
            <p:cNvSpPr/>
            <p:nvPr/>
          </p:nvSpPr>
          <p:spPr>
            <a:xfrm flipH="false" flipV="false" rot="0">
              <a:off x="0" y="0"/>
              <a:ext cx="2173326" cy="1103913"/>
            </a:xfrm>
            <a:custGeom>
              <a:avLst/>
              <a:gdLst/>
              <a:ahLst/>
              <a:cxnLst/>
              <a:rect r="r" b="b" t="t" l="l"/>
              <a:pathLst>
                <a:path h="1103913" w="2173326">
                  <a:moveTo>
                    <a:pt x="45739" y="0"/>
                  </a:moveTo>
                  <a:lnTo>
                    <a:pt x="2127588" y="0"/>
                  </a:lnTo>
                  <a:cubicBezTo>
                    <a:pt x="2139718" y="0"/>
                    <a:pt x="2151352" y="4819"/>
                    <a:pt x="2159930" y="13397"/>
                  </a:cubicBezTo>
                  <a:cubicBezTo>
                    <a:pt x="2168507" y="21974"/>
                    <a:pt x="2173326" y="33608"/>
                    <a:pt x="2173326" y="45739"/>
                  </a:cubicBezTo>
                  <a:lnTo>
                    <a:pt x="2173326" y="1058174"/>
                  </a:lnTo>
                  <a:cubicBezTo>
                    <a:pt x="2173326" y="1083435"/>
                    <a:pt x="2152848" y="1103913"/>
                    <a:pt x="2127588" y="1103913"/>
                  </a:cubicBezTo>
                  <a:lnTo>
                    <a:pt x="45739" y="1103913"/>
                  </a:lnTo>
                  <a:cubicBezTo>
                    <a:pt x="20478" y="1103913"/>
                    <a:pt x="0" y="1083435"/>
                    <a:pt x="0" y="1058174"/>
                  </a:cubicBezTo>
                  <a:lnTo>
                    <a:pt x="0" y="45739"/>
                  </a:lnTo>
                  <a:cubicBezTo>
                    <a:pt x="0" y="20478"/>
                    <a:pt x="20478" y="0"/>
                    <a:pt x="45739" y="0"/>
                  </a:cubicBezTo>
                  <a:close/>
                </a:path>
              </a:pathLst>
            </a:custGeom>
            <a:gradFill rotWithShape="true">
              <a:gsLst>
                <a:gs pos="0">
                  <a:srgbClr val="2D5297">
                    <a:alpha val="100000"/>
                  </a:srgbClr>
                </a:gs>
                <a:gs pos="100000">
                  <a:srgbClr val="08122E">
                    <a:alpha val="100000"/>
                  </a:srgbClr>
                </a:gs>
              </a:gsLst>
              <a:path path="circle">
                <a:fillToRect l="0" r="100000" t="0" b="100000"/>
              </a:path>
              <a:tileRect r="0" l="-100000" b="0" t="-100000"/>
            </a:gradFill>
            <a:ln cap="sq">
              <a:noFill/>
              <a:prstDash val="solid"/>
              <a:miter/>
            </a:ln>
          </p:spPr>
        </p:sp>
        <p:sp>
          <p:nvSpPr>
            <p:cNvPr name="TextBox 22" id="22"/>
            <p:cNvSpPr txBox="true"/>
            <p:nvPr/>
          </p:nvSpPr>
          <p:spPr>
            <a:xfrm>
              <a:off x="0" y="-47625"/>
              <a:ext cx="2173326" cy="1151538"/>
            </a:xfrm>
            <a:prstGeom prst="rect">
              <a:avLst/>
            </a:prstGeom>
          </p:spPr>
          <p:txBody>
            <a:bodyPr anchor="ctr" rtlCol="false" tIns="47543" lIns="47543" bIns="47543" rIns="47543"/>
            <a:lstStyle/>
            <a:p>
              <a:pPr algn="ctr">
                <a:lnSpc>
                  <a:spcPts val="3418"/>
                </a:lnSpc>
              </a:pPr>
            </a:p>
          </p:txBody>
        </p:sp>
      </p:grpSp>
      <p:sp>
        <p:nvSpPr>
          <p:cNvPr name="Freeform 23" id="23"/>
          <p:cNvSpPr/>
          <p:nvPr/>
        </p:nvSpPr>
        <p:spPr>
          <a:xfrm flipH="false" flipV="false" rot="0">
            <a:off x="-1219741" y="0"/>
            <a:ext cx="2927694" cy="2235694"/>
          </a:xfrm>
          <a:custGeom>
            <a:avLst/>
            <a:gdLst/>
            <a:ahLst/>
            <a:cxnLst/>
            <a:rect r="r" b="b" t="t" l="l"/>
            <a:pathLst>
              <a:path h="2235694" w="2927694">
                <a:moveTo>
                  <a:pt x="0" y="0"/>
                </a:moveTo>
                <a:lnTo>
                  <a:pt x="2927694" y="0"/>
                </a:lnTo>
                <a:lnTo>
                  <a:pt x="2927694" y="2235694"/>
                </a:lnTo>
                <a:lnTo>
                  <a:pt x="0" y="223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24" id="24"/>
          <p:cNvGrpSpPr/>
          <p:nvPr/>
        </p:nvGrpSpPr>
        <p:grpSpPr>
          <a:xfrm rot="0">
            <a:off x="4045137" y="-209487"/>
            <a:ext cx="11064663" cy="1108586"/>
            <a:chOff x="0" y="0"/>
            <a:chExt cx="7103438" cy="711705"/>
          </a:xfrm>
        </p:grpSpPr>
        <p:sp>
          <p:nvSpPr>
            <p:cNvPr name="Freeform 25" id="25"/>
            <p:cNvSpPr/>
            <p:nvPr/>
          </p:nvSpPr>
          <p:spPr>
            <a:xfrm flipH="false" flipV="false" rot="0">
              <a:off x="0" y="0"/>
              <a:ext cx="7103439" cy="711705"/>
            </a:xfrm>
            <a:custGeom>
              <a:avLst/>
              <a:gdLst/>
              <a:ahLst/>
              <a:cxnLst/>
              <a:rect r="r" b="b" t="t" l="l"/>
              <a:pathLst>
                <a:path h="711705" w="7103439">
                  <a:moveTo>
                    <a:pt x="13994" y="0"/>
                  </a:moveTo>
                  <a:lnTo>
                    <a:pt x="7089445" y="0"/>
                  </a:lnTo>
                  <a:cubicBezTo>
                    <a:pt x="7093156" y="0"/>
                    <a:pt x="7096716" y="1474"/>
                    <a:pt x="7099340" y="4099"/>
                  </a:cubicBezTo>
                  <a:cubicBezTo>
                    <a:pt x="7101964" y="6723"/>
                    <a:pt x="7103439" y="10283"/>
                    <a:pt x="7103439" y="13994"/>
                  </a:cubicBezTo>
                  <a:lnTo>
                    <a:pt x="7103439" y="697711"/>
                  </a:lnTo>
                  <a:cubicBezTo>
                    <a:pt x="7103439" y="705439"/>
                    <a:pt x="7097173" y="711705"/>
                    <a:pt x="7089445" y="711705"/>
                  </a:cubicBezTo>
                  <a:lnTo>
                    <a:pt x="13994" y="711705"/>
                  </a:lnTo>
                  <a:cubicBezTo>
                    <a:pt x="10283" y="711705"/>
                    <a:pt x="6723" y="710230"/>
                    <a:pt x="4099" y="707606"/>
                  </a:cubicBezTo>
                  <a:cubicBezTo>
                    <a:pt x="1474" y="704982"/>
                    <a:pt x="0" y="701422"/>
                    <a:pt x="0" y="697711"/>
                  </a:cubicBezTo>
                  <a:lnTo>
                    <a:pt x="0" y="13994"/>
                  </a:lnTo>
                  <a:cubicBezTo>
                    <a:pt x="0" y="6265"/>
                    <a:pt x="6265" y="0"/>
                    <a:pt x="13994" y="0"/>
                  </a:cubicBezTo>
                  <a:close/>
                </a:path>
              </a:pathLst>
            </a:custGeom>
            <a:gradFill rotWithShape="true">
              <a:gsLst>
                <a:gs pos="0">
                  <a:srgbClr val="2D5297">
                    <a:alpha val="100000"/>
                  </a:srgbClr>
                </a:gs>
                <a:gs pos="100000">
                  <a:srgbClr val="08122E">
                    <a:alpha val="100000"/>
                  </a:srgbClr>
                </a:gs>
              </a:gsLst>
              <a:path path="circle">
                <a:fillToRect l="0" r="100000" t="0" b="100000"/>
              </a:path>
              <a:tileRect r="0" l="-100000" b="0" t="-100000"/>
            </a:gradFill>
            <a:ln cap="sq">
              <a:noFill/>
              <a:prstDash val="solid"/>
              <a:miter/>
            </a:ln>
          </p:spPr>
        </p:sp>
        <p:sp>
          <p:nvSpPr>
            <p:cNvPr name="TextBox 26" id="26"/>
            <p:cNvSpPr txBox="true"/>
            <p:nvPr/>
          </p:nvSpPr>
          <p:spPr>
            <a:xfrm>
              <a:off x="0" y="-47625"/>
              <a:ext cx="7103438" cy="759330"/>
            </a:xfrm>
            <a:prstGeom prst="rect">
              <a:avLst/>
            </a:prstGeom>
          </p:spPr>
          <p:txBody>
            <a:bodyPr anchor="ctr" rtlCol="false" tIns="47543" lIns="47543" bIns="47543" rIns="47543"/>
            <a:lstStyle/>
            <a:p>
              <a:pPr algn="ctr">
                <a:lnSpc>
                  <a:spcPts val="3418"/>
                </a:lnSpc>
              </a:pPr>
            </a:p>
          </p:txBody>
        </p:sp>
      </p:grpSp>
      <p:sp>
        <p:nvSpPr>
          <p:cNvPr name="Freeform 27" id="27"/>
          <p:cNvSpPr/>
          <p:nvPr/>
        </p:nvSpPr>
        <p:spPr>
          <a:xfrm flipH="false" flipV="false" rot="0">
            <a:off x="5241833" y="5939579"/>
            <a:ext cx="6986782" cy="3318721"/>
          </a:xfrm>
          <a:custGeom>
            <a:avLst/>
            <a:gdLst/>
            <a:ahLst/>
            <a:cxnLst/>
            <a:rect r="r" b="b" t="t" l="l"/>
            <a:pathLst>
              <a:path h="3318721" w="6986782">
                <a:moveTo>
                  <a:pt x="0" y="0"/>
                </a:moveTo>
                <a:lnTo>
                  <a:pt x="6986782" y="0"/>
                </a:lnTo>
                <a:lnTo>
                  <a:pt x="6986782" y="3318721"/>
                </a:lnTo>
                <a:lnTo>
                  <a:pt x="0" y="3318721"/>
                </a:lnTo>
                <a:lnTo>
                  <a:pt x="0" y="0"/>
                </a:lnTo>
                <a:close/>
              </a:path>
            </a:pathLst>
          </a:custGeom>
          <a:blipFill>
            <a:blip r:embed="rId5"/>
            <a:stretch>
              <a:fillRect l="0" t="0" r="0" b="0"/>
            </a:stretch>
          </a:blipFill>
        </p:spPr>
      </p:sp>
      <p:sp>
        <p:nvSpPr>
          <p:cNvPr name="TextBox 28" id="28"/>
          <p:cNvSpPr txBox="true"/>
          <p:nvPr/>
        </p:nvSpPr>
        <p:spPr>
          <a:xfrm rot="0">
            <a:off x="444184" y="2700584"/>
            <a:ext cx="7770120" cy="2400794"/>
          </a:xfrm>
          <a:prstGeom prst="rect">
            <a:avLst/>
          </a:prstGeom>
        </p:spPr>
        <p:txBody>
          <a:bodyPr anchor="t" rtlCol="false" tIns="0" lIns="0" bIns="0" rIns="0">
            <a:spAutoFit/>
          </a:bodyPr>
          <a:lstStyle/>
          <a:p>
            <a:pPr algn="just" marL="0" indent="0" lvl="0">
              <a:lnSpc>
                <a:spcPts val="3222"/>
              </a:lnSpc>
              <a:spcBef>
                <a:spcPct val="0"/>
              </a:spcBef>
            </a:pPr>
            <a:r>
              <a:rPr lang="en-US" sz="2301">
                <a:solidFill>
                  <a:srgbClr val="0B1B45"/>
                </a:solidFill>
                <a:latin typeface="Trocchi"/>
                <a:ea typeface="Trocchi"/>
                <a:cs typeface="Trocchi"/>
                <a:sym typeface="Trocchi"/>
              </a:rPr>
              <a:t>El propósito principal de la página web es brindar información clara, actualizada y accesible sobre la oferta académica de una escuela de cursos, Se busca establecer una plataforma digital informativa que permita a los usuarios conocer sus características, horarios,  y medios de contacto</a:t>
            </a:r>
          </a:p>
        </p:txBody>
      </p:sp>
      <p:sp>
        <p:nvSpPr>
          <p:cNvPr name="TextBox 29" id="29"/>
          <p:cNvSpPr txBox="true"/>
          <p:nvPr/>
        </p:nvSpPr>
        <p:spPr>
          <a:xfrm rot="0">
            <a:off x="9383479" y="3179329"/>
            <a:ext cx="7663763" cy="1727200"/>
          </a:xfrm>
          <a:prstGeom prst="rect">
            <a:avLst/>
          </a:prstGeom>
        </p:spPr>
        <p:txBody>
          <a:bodyPr anchor="t" rtlCol="false" tIns="0" lIns="0" bIns="0" rIns="0">
            <a:spAutoFit/>
          </a:bodyPr>
          <a:lstStyle/>
          <a:p>
            <a:pPr algn="just" marL="539749" indent="-269875" lvl="1">
              <a:lnSpc>
                <a:spcPts val="3499"/>
              </a:lnSpc>
              <a:buFont typeface="Arial"/>
              <a:buChar char="•"/>
            </a:pPr>
            <a:r>
              <a:rPr lang="en-US" sz="2499">
                <a:solidFill>
                  <a:srgbClr val="0B1B45"/>
                </a:solidFill>
                <a:latin typeface="Trocchi"/>
                <a:ea typeface="Trocchi"/>
                <a:cs typeface="Trocchi"/>
                <a:sym typeface="Trocchi"/>
              </a:rPr>
              <a:t>ACCESIBILIDAD Y disponibilidad las 24 hrs</a:t>
            </a:r>
          </a:p>
          <a:p>
            <a:pPr algn="just" marL="539749" indent="-269875" lvl="1">
              <a:lnSpc>
                <a:spcPts val="3499"/>
              </a:lnSpc>
              <a:buFont typeface="Arial"/>
              <a:buChar char="•"/>
            </a:pPr>
            <a:r>
              <a:rPr lang="en-US" sz="2499">
                <a:solidFill>
                  <a:srgbClr val="0B1B45"/>
                </a:solidFill>
                <a:latin typeface="Trocchi"/>
                <a:ea typeface="Trocchi"/>
                <a:cs typeface="Trocchi"/>
                <a:sym typeface="Trocchi"/>
              </a:rPr>
              <a:t>Centralización de la información</a:t>
            </a:r>
          </a:p>
          <a:p>
            <a:pPr algn="just" marL="539749" indent="-269875" lvl="1">
              <a:lnSpc>
                <a:spcPts val="3499"/>
              </a:lnSpc>
              <a:buFont typeface="Arial"/>
              <a:buChar char="•"/>
            </a:pPr>
            <a:r>
              <a:rPr lang="en-US" sz="2499">
                <a:solidFill>
                  <a:srgbClr val="0B1B45"/>
                </a:solidFill>
                <a:latin typeface="Trocchi"/>
                <a:ea typeface="Trocchi"/>
                <a:cs typeface="Trocchi"/>
                <a:sym typeface="Trocchi"/>
              </a:rPr>
              <a:t>Incremento en la credibilidad institucional</a:t>
            </a:r>
          </a:p>
          <a:p>
            <a:pPr algn="just" marL="539749" indent="-269875" lvl="1">
              <a:lnSpc>
                <a:spcPts val="3499"/>
              </a:lnSpc>
              <a:buFont typeface="Arial"/>
              <a:buChar char="•"/>
            </a:pPr>
            <a:r>
              <a:rPr lang="en-US" sz="2499">
                <a:solidFill>
                  <a:srgbClr val="0B1B45"/>
                </a:solidFill>
                <a:latin typeface="Trocchi"/>
                <a:ea typeface="Trocchi"/>
                <a:cs typeface="Trocchi"/>
                <a:sym typeface="Trocchi"/>
              </a:rPr>
              <a:t>Mejora en la experiencia del usuario</a:t>
            </a:r>
          </a:p>
        </p:txBody>
      </p:sp>
      <p:sp>
        <p:nvSpPr>
          <p:cNvPr name="TextBox 30" id="30"/>
          <p:cNvSpPr txBox="true"/>
          <p:nvPr/>
        </p:nvSpPr>
        <p:spPr>
          <a:xfrm rot="0">
            <a:off x="2449225" y="1357530"/>
            <a:ext cx="3385280" cy="646430"/>
          </a:xfrm>
          <a:prstGeom prst="rect">
            <a:avLst/>
          </a:prstGeom>
        </p:spPr>
        <p:txBody>
          <a:bodyPr anchor="t" rtlCol="false" tIns="0" lIns="0" bIns="0" rIns="0">
            <a:spAutoFit/>
          </a:bodyPr>
          <a:lstStyle/>
          <a:p>
            <a:pPr algn="ctr">
              <a:lnSpc>
                <a:spcPts val="5320"/>
              </a:lnSpc>
            </a:pPr>
            <a:r>
              <a:rPr lang="en-US" sz="3800">
                <a:solidFill>
                  <a:srgbClr val="FFFFFF"/>
                </a:solidFill>
                <a:latin typeface="Trocchi"/>
                <a:ea typeface="Trocchi"/>
                <a:cs typeface="Trocchi"/>
                <a:sym typeface="Trocchi"/>
              </a:rPr>
              <a:t>PROPÓSITO </a:t>
            </a:r>
          </a:p>
        </p:txBody>
      </p:sp>
      <p:sp>
        <p:nvSpPr>
          <p:cNvPr name="TextBox 31" id="31"/>
          <p:cNvSpPr txBox="true"/>
          <p:nvPr/>
        </p:nvSpPr>
        <p:spPr>
          <a:xfrm rot="0">
            <a:off x="11724521" y="1367055"/>
            <a:ext cx="3385280" cy="1144905"/>
          </a:xfrm>
          <a:prstGeom prst="rect">
            <a:avLst/>
          </a:prstGeom>
        </p:spPr>
        <p:txBody>
          <a:bodyPr anchor="t" rtlCol="false" tIns="0" lIns="0" bIns="0" rIns="0">
            <a:spAutoFit/>
          </a:bodyPr>
          <a:lstStyle/>
          <a:p>
            <a:pPr algn="ctr">
              <a:lnSpc>
                <a:spcPts val="4620"/>
              </a:lnSpc>
            </a:pPr>
            <a:r>
              <a:rPr lang="en-US" sz="3300">
                <a:solidFill>
                  <a:srgbClr val="FFFFFF"/>
                </a:solidFill>
                <a:latin typeface="Trocchi"/>
                <a:ea typeface="Trocchi"/>
                <a:cs typeface="Trocchi"/>
                <a:sym typeface="Trocchi"/>
              </a:rPr>
              <a:t>BENEFICIOS ESPERADOS </a:t>
            </a:r>
          </a:p>
        </p:txBody>
      </p:sp>
      <p:sp>
        <p:nvSpPr>
          <p:cNvPr name="TextBox 32" id="32"/>
          <p:cNvSpPr txBox="true"/>
          <p:nvPr/>
        </p:nvSpPr>
        <p:spPr>
          <a:xfrm rot="0">
            <a:off x="15630708" y="8820487"/>
            <a:ext cx="966585" cy="437813"/>
          </a:xfrm>
          <a:prstGeom prst="rect">
            <a:avLst/>
          </a:prstGeom>
        </p:spPr>
        <p:txBody>
          <a:bodyPr anchor="t" rtlCol="false" tIns="0" lIns="0" bIns="0" rIns="0">
            <a:spAutoFit/>
          </a:bodyPr>
          <a:lstStyle/>
          <a:p>
            <a:pPr algn="r">
              <a:lnSpc>
                <a:spcPts val="3693"/>
              </a:lnSpc>
            </a:pPr>
            <a:r>
              <a:rPr lang="en-US" sz="2638" b="true">
                <a:solidFill>
                  <a:srgbClr val="FFFFFF"/>
                </a:solidFill>
                <a:latin typeface="IBM Plex Sans Bold"/>
                <a:ea typeface="IBM Plex Sans Bold"/>
                <a:cs typeface="IBM Plex Sans Bold"/>
                <a:sym typeface="IBM Plex Sans Bold"/>
              </a:rPr>
              <a:t>05</a:t>
            </a:r>
          </a:p>
        </p:txBody>
      </p:sp>
      <p:sp>
        <p:nvSpPr>
          <p:cNvPr name="TextBox 33" id="33"/>
          <p:cNvSpPr txBox="true"/>
          <p:nvPr/>
        </p:nvSpPr>
        <p:spPr>
          <a:xfrm rot="0">
            <a:off x="2650382" y="29529"/>
            <a:ext cx="12987236" cy="563880"/>
          </a:xfrm>
          <a:prstGeom prst="rect">
            <a:avLst/>
          </a:prstGeom>
        </p:spPr>
        <p:txBody>
          <a:bodyPr anchor="t" rtlCol="false" tIns="0" lIns="0" bIns="0" rIns="0">
            <a:spAutoFit/>
          </a:bodyPr>
          <a:lstStyle/>
          <a:p>
            <a:pPr algn="ctr">
              <a:lnSpc>
                <a:spcPts val="4620"/>
              </a:lnSpc>
            </a:pPr>
            <a:r>
              <a:rPr lang="en-US" sz="3300">
                <a:solidFill>
                  <a:srgbClr val="FFFFFF"/>
                </a:solidFill>
                <a:latin typeface="Trocchi"/>
                <a:ea typeface="Trocchi"/>
                <a:cs typeface="Trocchi"/>
                <a:sym typeface="Trocchi"/>
              </a:rPr>
              <a:t>CAPÍTULO 4: CONCLUSIONES</a:t>
            </a:r>
          </a:p>
        </p:txBody>
      </p:sp>
      <p:sp>
        <p:nvSpPr>
          <p:cNvPr name="TextBox 34" id="34"/>
          <p:cNvSpPr txBox="true"/>
          <p:nvPr/>
        </p:nvSpPr>
        <p:spPr>
          <a:xfrm rot="0">
            <a:off x="5729249" y="9534525"/>
            <a:ext cx="5353267" cy="297180"/>
          </a:xfrm>
          <a:prstGeom prst="rect">
            <a:avLst/>
          </a:prstGeom>
        </p:spPr>
        <p:txBody>
          <a:bodyPr anchor="t" rtlCol="false" tIns="0" lIns="0" bIns="0" rIns="0">
            <a:spAutoFit/>
          </a:bodyPr>
          <a:lstStyle/>
          <a:p>
            <a:pPr algn="ctr">
              <a:lnSpc>
                <a:spcPts val="2520"/>
              </a:lnSpc>
            </a:pPr>
            <a:r>
              <a:rPr lang="en-US" sz="1800">
                <a:solidFill>
                  <a:srgbClr val="FFFFFF"/>
                </a:solidFill>
                <a:latin typeface="Trocchi"/>
                <a:ea typeface="Trocchi"/>
                <a:cs typeface="Trocchi"/>
                <a:sym typeface="Trocchi"/>
              </a:rPr>
              <a:t>Figura 19 Información contenidos en mi página </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0">
            <a:off x="-278848" y="1482136"/>
            <a:ext cx="9216183" cy="4736229"/>
            <a:chOff x="0" y="0"/>
            <a:chExt cx="12288244" cy="6314972"/>
          </a:xfrm>
        </p:grpSpPr>
        <p:grpSp>
          <p:nvGrpSpPr>
            <p:cNvPr name="Group 4" id="4"/>
            <p:cNvGrpSpPr/>
            <p:nvPr/>
          </p:nvGrpSpPr>
          <p:grpSpPr>
            <a:xfrm rot="-10800000">
              <a:off x="0" y="4066861"/>
              <a:ext cx="12288244" cy="2248111"/>
              <a:chOff x="0" y="0"/>
              <a:chExt cx="2468816" cy="451665"/>
            </a:xfrm>
          </p:grpSpPr>
          <p:sp>
            <p:nvSpPr>
              <p:cNvPr name="Freeform 5" id="5"/>
              <p:cNvSpPr/>
              <p:nvPr/>
            </p:nvSpPr>
            <p:spPr>
              <a:xfrm flipH="false" flipV="false" rot="0">
                <a:off x="0" y="0"/>
                <a:ext cx="2468816" cy="451665"/>
              </a:xfrm>
              <a:custGeom>
                <a:avLst/>
                <a:gdLst/>
                <a:ahLst/>
                <a:cxnLst/>
                <a:rect r="r" b="b" t="t" l="l"/>
                <a:pathLst>
                  <a:path h="451665" w="2468816">
                    <a:moveTo>
                      <a:pt x="37604" y="0"/>
                    </a:moveTo>
                    <a:lnTo>
                      <a:pt x="2431211" y="0"/>
                    </a:lnTo>
                    <a:cubicBezTo>
                      <a:pt x="2441185" y="0"/>
                      <a:pt x="2450749" y="3962"/>
                      <a:pt x="2457802" y="11014"/>
                    </a:cubicBezTo>
                    <a:cubicBezTo>
                      <a:pt x="2464854" y="18066"/>
                      <a:pt x="2468816" y="27631"/>
                      <a:pt x="2468816" y="37604"/>
                    </a:cubicBezTo>
                    <a:lnTo>
                      <a:pt x="2468816" y="414061"/>
                    </a:lnTo>
                    <a:cubicBezTo>
                      <a:pt x="2468816" y="424034"/>
                      <a:pt x="2464854" y="433599"/>
                      <a:pt x="2457802" y="440651"/>
                    </a:cubicBezTo>
                    <a:cubicBezTo>
                      <a:pt x="2450749" y="447703"/>
                      <a:pt x="2441185" y="451665"/>
                      <a:pt x="2431211" y="451665"/>
                    </a:cubicBezTo>
                    <a:lnTo>
                      <a:pt x="37604" y="451665"/>
                    </a:lnTo>
                    <a:cubicBezTo>
                      <a:pt x="16836" y="451665"/>
                      <a:pt x="0" y="434829"/>
                      <a:pt x="0" y="414061"/>
                    </a:cubicBezTo>
                    <a:lnTo>
                      <a:pt x="0" y="37604"/>
                    </a:lnTo>
                    <a:cubicBezTo>
                      <a:pt x="0" y="27631"/>
                      <a:pt x="3962" y="18066"/>
                      <a:pt x="11014" y="11014"/>
                    </a:cubicBezTo>
                    <a:cubicBezTo>
                      <a:pt x="18066" y="3962"/>
                      <a:pt x="27631" y="0"/>
                      <a:pt x="37604"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6" id="6"/>
              <p:cNvSpPr txBox="true"/>
              <p:nvPr/>
            </p:nvSpPr>
            <p:spPr>
              <a:xfrm>
                <a:off x="0" y="-38100"/>
                <a:ext cx="2468816" cy="489765"/>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7" id="7"/>
            <p:cNvGrpSpPr/>
            <p:nvPr/>
          </p:nvGrpSpPr>
          <p:grpSpPr>
            <a:xfrm rot="0">
              <a:off x="0" y="0"/>
              <a:ext cx="12288244" cy="5824963"/>
              <a:chOff x="0" y="0"/>
              <a:chExt cx="2468816" cy="1170286"/>
            </a:xfrm>
          </p:grpSpPr>
          <p:sp>
            <p:nvSpPr>
              <p:cNvPr name="Freeform 8" id="8"/>
              <p:cNvSpPr/>
              <p:nvPr/>
            </p:nvSpPr>
            <p:spPr>
              <a:xfrm flipH="false" flipV="false" rot="0">
                <a:off x="0" y="0"/>
                <a:ext cx="2468816" cy="1170286"/>
              </a:xfrm>
              <a:custGeom>
                <a:avLst/>
                <a:gdLst/>
                <a:ahLst/>
                <a:cxnLst/>
                <a:rect r="r" b="b" t="t" l="l"/>
                <a:pathLst>
                  <a:path h="1170286" w="2468816">
                    <a:moveTo>
                      <a:pt x="37604" y="0"/>
                    </a:moveTo>
                    <a:lnTo>
                      <a:pt x="2431211" y="0"/>
                    </a:lnTo>
                    <a:cubicBezTo>
                      <a:pt x="2441185" y="0"/>
                      <a:pt x="2450749" y="3962"/>
                      <a:pt x="2457802" y="11014"/>
                    </a:cubicBezTo>
                    <a:cubicBezTo>
                      <a:pt x="2464854" y="18066"/>
                      <a:pt x="2468816" y="27631"/>
                      <a:pt x="2468816" y="37604"/>
                    </a:cubicBezTo>
                    <a:lnTo>
                      <a:pt x="2468816" y="1132681"/>
                    </a:lnTo>
                    <a:cubicBezTo>
                      <a:pt x="2468816" y="1142655"/>
                      <a:pt x="2464854" y="1152220"/>
                      <a:pt x="2457802" y="1159272"/>
                    </a:cubicBezTo>
                    <a:cubicBezTo>
                      <a:pt x="2450749" y="1166324"/>
                      <a:pt x="2441185" y="1170286"/>
                      <a:pt x="2431211" y="1170286"/>
                    </a:cubicBezTo>
                    <a:lnTo>
                      <a:pt x="37604" y="1170286"/>
                    </a:lnTo>
                    <a:cubicBezTo>
                      <a:pt x="27631" y="1170286"/>
                      <a:pt x="18066" y="1166324"/>
                      <a:pt x="11014" y="1159272"/>
                    </a:cubicBezTo>
                    <a:cubicBezTo>
                      <a:pt x="3962" y="1152220"/>
                      <a:pt x="0" y="1142655"/>
                      <a:pt x="0" y="1132681"/>
                    </a:cubicBezTo>
                    <a:lnTo>
                      <a:pt x="0" y="37604"/>
                    </a:lnTo>
                    <a:cubicBezTo>
                      <a:pt x="0" y="27631"/>
                      <a:pt x="3962" y="18066"/>
                      <a:pt x="11014" y="11014"/>
                    </a:cubicBezTo>
                    <a:cubicBezTo>
                      <a:pt x="18066" y="3962"/>
                      <a:pt x="27631" y="0"/>
                      <a:pt x="37604" y="0"/>
                    </a:cubicBezTo>
                    <a:close/>
                  </a:path>
                </a:pathLst>
              </a:custGeom>
              <a:solidFill>
                <a:srgbClr val="FFFFFF"/>
              </a:solidFill>
              <a:ln cap="rnd">
                <a:noFill/>
                <a:prstDash val="solid"/>
                <a:round/>
              </a:ln>
            </p:spPr>
          </p:sp>
          <p:sp>
            <p:nvSpPr>
              <p:cNvPr name="TextBox 9" id="9"/>
              <p:cNvSpPr txBox="true"/>
              <p:nvPr/>
            </p:nvSpPr>
            <p:spPr>
              <a:xfrm>
                <a:off x="0" y="-38100"/>
                <a:ext cx="2468816" cy="1208386"/>
              </a:xfrm>
              <a:prstGeom prst="rect">
                <a:avLst/>
              </a:prstGeom>
            </p:spPr>
            <p:txBody>
              <a:bodyPr anchor="ctr" rtlCol="false" tIns="50800" lIns="50800" bIns="50800" rIns="50800"/>
              <a:lstStyle/>
              <a:p>
                <a:pPr algn="ctr">
                  <a:lnSpc>
                    <a:spcPts val="2940"/>
                  </a:lnSpc>
                </a:pPr>
              </a:p>
            </p:txBody>
          </p:sp>
        </p:grpSp>
      </p:grpSp>
      <p:grpSp>
        <p:nvGrpSpPr>
          <p:cNvPr name="Group 10" id="10"/>
          <p:cNvGrpSpPr/>
          <p:nvPr/>
        </p:nvGrpSpPr>
        <p:grpSpPr>
          <a:xfrm rot="0">
            <a:off x="9383479" y="1476194"/>
            <a:ext cx="8067364" cy="4295023"/>
            <a:chOff x="0" y="0"/>
            <a:chExt cx="10756485" cy="5726697"/>
          </a:xfrm>
        </p:grpSpPr>
        <p:grpSp>
          <p:nvGrpSpPr>
            <p:cNvPr name="Group 11" id="11"/>
            <p:cNvGrpSpPr/>
            <p:nvPr/>
          </p:nvGrpSpPr>
          <p:grpSpPr>
            <a:xfrm rot="-10800000">
              <a:off x="0" y="3688010"/>
              <a:ext cx="10756485" cy="2038687"/>
              <a:chOff x="0" y="0"/>
              <a:chExt cx="2468816" cy="467917"/>
            </a:xfrm>
          </p:grpSpPr>
          <p:sp>
            <p:nvSpPr>
              <p:cNvPr name="Freeform 12" id="12"/>
              <p:cNvSpPr/>
              <p:nvPr/>
            </p:nvSpPr>
            <p:spPr>
              <a:xfrm flipH="false" flipV="false" rot="0">
                <a:off x="0" y="0"/>
                <a:ext cx="2468816" cy="467917"/>
              </a:xfrm>
              <a:custGeom>
                <a:avLst/>
                <a:gdLst/>
                <a:ahLst/>
                <a:cxnLst/>
                <a:rect r="r" b="b" t="t" l="l"/>
                <a:pathLst>
                  <a:path h="467917" w="2468816">
                    <a:moveTo>
                      <a:pt x="37604" y="0"/>
                    </a:moveTo>
                    <a:lnTo>
                      <a:pt x="2431211" y="0"/>
                    </a:lnTo>
                    <a:cubicBezTo>
                      <a:pt x="2441185" y="0"/>
                      <a:pt x="2450749" y="3962"/>
                      <a:pt x="2457802" y="11014"/>
                    </a:cubicBezTo>
                    <a:cubicBezTo>
                      <a:pt x="2464854" y="18066"/>
                      <a:pt x="2468816" y="27631"/>
                      <a:pt x="2468816" y="37604"/>
                    </a:cubicBezTo>
                    <a:lnTo>
                      <a:pt x="2468816" y="430313"/>
                    </a:lnTo>
                    <a:cubicBezTo>
                      <a:pt x="2468816" y="440286"/>
                      <a:pt x="2464854" y="449851"/>
                      <a:pt x="2457802" y="456903"/>
                    </a:cubicBezTo>
                    <a:cubicBezTo>
                      <a:pt x="2450749" y="463955"/>
                      <a:pt x="2441185" y="467917"/>
                      <a:pt x="2431211" y="467917"/>
                    </a:cubicBezTo>
                    <a:lnTo>
                      <a:pt x="37604" y="467917"/>
                    </a:lnTo>
                    <a:cubicBezTo>
                      <a:pt x="16836" y="467917"/>
                      <a:pt x="0" y="451081"/>
                      <a:pt x="0" y="430313"/>
                    </a:cubicBezTo>
                    <a:lnTo>
                      <a:pt x="0" y="37604"/>
                    </a:lnTo>
                    <a:cubicBezTo>
                      <a:pt x="0" y="27631"/>
                      <a:pt x="3962" y="18066"/>
                      <a:pt x="11014" y="11014"/>
                    </a:cubicBezTo>
                    <a:cubicBezTo>
                      <a:pt x="18066" y="3962"/>
                      <a:pt x="27631" y="0"/>
                      <a:pt x="37604"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3" id="13"/>
              <p:cNvSpPr txBox="true"/>
              <p:nvPr/>
            </p:nvSpPr>
            <p:spPr>
              <a:xfrm>
                <a:off x="0" y="-38100"/>
                <a:ext cx="2468816" cy="506017"/>
              </a:xfrm>
              <a:prstGeom prst="rect">
                <a:avLst/>
              </a:prstGeom>
            </p:spPr>
            <p:txBody>
              <a:bodyPr anchor="ctr" rtlCol="false" tIns="50800" lIns="50800" bIns="50800" rIns="50800"/>
              <a:lstStyle/>
              <a:p>
                <a:pPr algn="ctr" marL="0" indent="0" lvl="0">
                  <a:lnSpc>
                    <a:spcPts val="2939"/>
                  </a:lnSpc>
                  <a:spcBef>
                    <a:spcPct val="0"/>
                  </a:spcBef>
                </a:pPr>
              </a:p>
            </p:txBody>
          </p:sp>
        </p:grpSp>
        <p:grpSp>
          <p:nvGrpSpPr>
            <p:cNvPr name="Group 14" id="14"/>
            <p:cNvGrpSpPr/>
            <p:nvPr/>
          </p:nvGrpSpPr>
          <p:grpSpPr>
            <a:xfrm rot="0">
              <a:off x="0" y="0"/>
              <a:ext cx="10756485" cy="5282335"/>
              <a:chOff x="0" y="0"/>
              <a:chExt cx="2468816" cy="1212395"/>
            </a:xfrm>
          </p:grpSpPr>
          <p:sp>
            <p:nvSpPr>
              <p:cNvPr name="Freeform 15" id="15"/>
              <p:cNvSpPr/>
              <p:nvPr/>
            </p:nvSpPr>
            <p:spPr>
              <a:xfrm flipH="false" flipV="false" rot="0">
                <a:off x="0" y="0"/>
                <a:ext cx="2468816" cy="1212395"/>
              </a:xfrm>
              <a:custGeom>
                <a:avLst/>
                <a:gdLst/>
                <a:ahLst/>
                <a:cxnLst/>
                <a:rect r="r" b="b" t="t" l="l"/>
                <a:pathLst>
                  <a:path h="1212395" w="2468816">
                    <a:moveTo>
                      <a:pt x="37604" y="0"/>
                    </a:moveTo>
                    <a:lnTo>
                      <a:pt x="2431211" y="0"/>
                    </a:lnTo>
                    <a:cubicBezTo>
                      <a:pt x="2441185" y="0"/>
                      <a:pt x="2450749" y="3962"/>
                      <a:pt x="2457802" y="11014"/>
                    </a:cubicBezTo>
                    <a:cubicBezTo>
                      <a:pt x="2464854" y="18066"/>
                      <a:pt x="2468816" y="27631"/>
                      <a:pt x="2468816" y="37604"/>
                    </a:cubicBezTo>
                    <a:lnTo>
                      <a:pt x="2468816" y="1174791"/>
                    </a:lnTo>
                    <a:cubicBezTo>
                      <a:pt x="2468816" y="1195559"/>
                      <a:pt x="2451980" y="1212395"/>
                      <a:pt x="2431211" y="1212395"/>
                    </a:cubicBezTo>
                    <a:lnTo>
                      <a:pt x="37604" y="1212395"/>
                    </a:lnTo>
                    <a:cubicBezTo>
                      <a:pt x="27631" y="1212395"/>
                      <a:pt x="18066" y="1208434"/>
                      <a:pt x="11014" y="1201381"/>
                    </a:cubicBezTo>
                    <a:cubicBezTo>
                      <a:pt x="3962" y="1194329"/>
                      <a:pt x="0" y="1184764"/>
                      <a:pt x="0" y="1174791"/>
                    </a:cubicBezTo>
                    <a:lnTo>
                      <a:pt x="0" y="37604"/>
                    </a:lnTo>
                    <a:cubicBezTo>
                      <a:pt x="0" y="27631"/>
                      <a:pt x="3962" y="18066"/>
                      <a:pt x="11014" y="11014"/>
                    </a:cubicBezTo>
                    <a:cubicBezTo>
                      <a:pt x="18066" y="3962"/>
                      <a:pt x="27631" y="0"/>
                      <a:pt x="37604" y="0"/>
                    </a:cubicBezTo>
                    <a:close/>
                  </a:path>
                </a:pathLst>
              </a:custGeom>
              <a:solidFill>
                <a:srgbClr val="FFFFFF"/>
              </a:solidFill>
              <a:ln cap="rnd">
                <a:noFill/>
                <a:prstDash val="solid"/>
                <a:round/>
              </a:ln>
            </p:spPr>
          </p:sp>
          <p:sp>
            <p:nvSpPr>
              <p:cNvPr name="TextBox 16" id="16"/>
              <p:cNvSpPr txBox="true"/>
              <p:nvPr/>
            </p:nvSpPr>
            <p:spPr>
              <a:xfrm>
                <a:off x="0" y="-38100"/>
                <a:ext cx="2468816" cy="1250495"/>
              </a:xfrm>
              <a:prstGeom prst="rect">
                <a:avLst/>
              </a:prstGeom>
            </p:spPr>
            <p:txBody>
              <a:bodyPr anchor="ctr" rtlCol="false" tIns="50800" lIns="50800" bIns="50800" rIns="50800"/>
              <a:lstStyle/>
              <a:p>
                <a:pPr algn="ctr">
                  <a:lnSpc>
                    <a:spcPts val="2939"/>
                  </a:lnSpc>
                </a:pPr>
              </a:p>
            </p:txBody>
          </p:sp>
        </p:grpSp>
      </p:grpSp>
      <p:grpSp>
        <p:nvGrpSpPr>
          <p:cNvPr name="Group 17" id="17"/>
          <p:cNvGrpSpPr/>
          <p:nvPr/>
        </p:nvGrpSpPr>
        <p:grpSpPr>
          <a:xfrm rot="0">
            <a:off x="1028700" y="879335"/>
            <a:ext cx="6488671" cy="879335"/>
            <a:chOff x="0" y="0"/>
            <a:chExt cx="4165682" cy="564527"/>
          </a:xfrm>
        </p:grpSpPr>
        <p:sp>
          <p:nvSpPr>
            <p:cNvPr name="Freeform 18" id="18"/>
            <p:cNvSpPr/>
            <p:nvPr/>
          </p:nvSpPr>
          <p:spPr>
            <a:xfrm flipH="false" flipV="false" rot="0">
              <a:off x="0" y="0"/>
              <a:ext cx="4165683" cy="564527"/>
            </a:xfrm>
            <a:custGeom>
              <a:avLst/>
              <a:gdLst/>
              <a:ahLst/>
              <a:cxnLst/>
              <a:rect r="r" b="b" t="t" l="l"/>
              <a:pathLst>
                <a:path h="564527" w="4165683">
                  <a:moveTo>
                    <a:pt x="23863" y="0"/>
                  </a:moveTo>
                  <a:lnTo>
                    <a:pt x="4141820" y="0"/>
                  </a:lnTo>
                  <a:cubicBezTo>
                    <a:pt x="4154999" y="0"/>
                    <a:pt x="4165683" y="10684"/>
                    <a:pt x="4165683" y="23863"/>
                  </a:cubicBezTo>
                  <a:lnTo>
                    <a:pt x="4165683" y="540664"/>
                  </a:lnTo>
                  <a:cubicBezTo>
                    <a:pt x="4165683" y="546993"/>
                    <a:pt x="4163168" y="553062"/>
                    <a:pt x="4158693" y="557538"/>
                  </a:cubicBezTo>
                  <a:cubicBezTo>
                    <a:pt x="4154218" y="562013"/>
                    <a:pt x="4148148" y="564527"/>
                    <a:pt x="4141820" y="564527"/>
                  </a:cubicBezTo>
                  <a:lnTo>
                    <a:pt x="23863" y="564527"/>
                  </a:lnTo>
                  <a:cubicBezTo>
                    <a:pt x="17534" y="564527"/>
                    <a:pt x="11464" y="562013"/>
                    <a:pt x="6989" y="557538"/>
                  </a:cubicBezTo>
                  <a:cubicBezTo>
                    <a:pt x="2514" y="553062"/>
                    <a:pt x="0" y="546993"/>
                    <a:pt x="0" y="540664"/>
                  </a:cubicBezTo>
                  <a:lnTo>
                    <a:pt x="0" y="23863"/>
                  </a:lnTo>
                  <a:cubicBezTo>
                    <a:pt x="0" y="17534"/>
                    <a:pt x="2514" y="11464"/>
                    <a:pt x="6989" y="6989"/>
                  </a:cubicBezTo>
                  <a:cubicBezTo>
                    <a:pt x="11464" y="2514"/>
                    <a:pt x="17534" y="0"/>
                    <a:pt x="23863"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9" id="19"/>
            <p:cNvSpPr txBox="true"/>
            <p:nvPr/>
          </p:nvSpPr>
          <p:spPr>
            <a:xfrm>
              <a:off x="0" y="-47625"/>
              <a:ext cx="4165682" cy="612152"/>
            </a:xfrm>
            <a:prstGeom prst="rect">
              <a:avLst/>
            </a:prstGeom>
          </p:spPr>
          <p:txBody>
            <a:bodyPr anchor="ctr" rtlCol="false" tIns="47543" lIns="47543" bIns="47543" rIns="47543"/>
            <a:lstStyle/>
            <a:p>
              <a:pPr algn="ctr">
                <a:lnSpc>
                  <a:spcPts val="3418"/>
                </a:lnSpc>
              </a:pPr>
            </a:p>
          </p:txBody>
        </p:sp>
      </p:grpSp>
      <p:grpSp>
        <p:nvGrpSpPr>
          <p:cNvPr name="Group 20" id="20"/>
          <p:cNvGrpSpPr/>
          <p:nvPr/>
        </p:nvGrpSpPr>
        <p:grpSpPr>
          <a:xfrm rot="0">
            <a:off x="11171455" y="0"/>
            <a:ext cx="3938345" cy="1758669"/>
            <a:chOff x="0" y="0"/>
            <a:chExt cx="2528391" cy="1129054"/>
          </a:xfrm>
        </p:grpSpPr>
        <p:sp>
          <p:nvSpPr>
            <p:cNvPr name="Freeform 21" id="21"/>
            <p:cNvSpPr/>
            <p:nvPr/>
          </p:nvSpPr>
          <p:spPr>
            <a:xfrm flipH="false" flipV="false" rot="0">
              <a:off x="0" y="0"/>
              <a:ext cx="2528391" cy="1129054"/>
            </a:xfrm>
            <a:custGeom>
              <a:avLst/>
              <a:gdLst/>
              <a:ahLst/>
              <a:cxnLst/>
              <a:rect r="r" b="b" t="t" l="l"/>
              <a:pathLst>
                <a:path h="1129054" w="2528391">
                  <a:moveTo>
                    <a:pt x="39316" y="0"/>
                  </a:moveTo>
                  <a:lnTo>
                    <a:pt x="2489075" y="0"/>
                  </a:lnTo>
                  <a:cubicBezTo>
                    <a:pt x="2510789" y="0"/>
                    <a:pt x="2528391" y="17602"/>
                    <a:pt x="2528391" y="39316"/>
                  </a:cubicBezTo>
                  <a:lnTo>
                    <a:pt x="2528391" y="1089738"/>
                  </a:lnTo>
                  <a:cubicBezTo>
                    <a:pt x="2528391" y="1100165"/>
                    <a:pt x="2524249" y="1110165"/>
                    <a:pt x="2516876" y="1117538"/>
                  </a:cubicBezTo>
                  <a:cubicBezTo>
                    <a:pt x="2509502" y="1124911"/>
                    <a:pt x="2499502" y="1129054"/>
                    <a:pt x="2489075" y="1129054"/>
                  </a:cubicBezTo>
                  <a:lnTo>
                    <a:pt x="39316" y="1129054"/>
                  </a:lnTo>
                  <a:cubicBezTo>
                    <a:pt x="28888" y="1129054"/>
                    <a:pt x="18888" y="1124911"/>
                    <a:pt x="11515" y="1117538"/>
                  </a:cubicBezTo>
                  <a:cubicBezTo>
                    <a:pt x="4142" y="1110165"/>
                    <a:pt x="0" y="1100165"/>
                    <a:pt x="0" y="1089738"/>
                  </a:cubicBezTo>
                  <a:lnTo>
                    <a:pt x="0" y="39316"/>
                  </a:lnTo>
                  <a:cubicBezTo>
                    <a:pt x="0" y="28888"/>
                    <a:pt x="4142" y="18888"/>
                    <a:pt x="11515" y="11515"/>
                  </a:cubicBezTo>
                  <a:cubicBezTo>
                    <a:pt x="18888" y="4142"/>
                    <a:pt x="28888" y="0"/>
                    <a:pt x="39316" y="0"/>
                  </a:cubicBezTo>
                  <a:close/>
                </a:path>
              </a:pathLst>
            </a:custGeom>
            <a:gradFill rotWithShape="true">
              <a:gsLst>
                <a:gs pos="0">
                  <a:srgbClr val="2D5297">
                    <a:alpha val="100000"/>
                  </a:srgbClr>
                </a:gs>
                <a:gs pos="100000">
                  <a:srgbClr val="08122E">
                    <a:alpha val="100000"/>
                  </a:srgbClr>
                </a:gs>
              </a:gsLst>
              <a:path path="circle">
                <a:fillToRect l="0" r="100000" t="0" b="100000"/>
              </a:path>
              <a:tileRect r="0" l="-100000" b="0" t="-100000"/>
            </a:gradFill>
            <a:ln cap="sq">
              <a:noFill/>
              <a:prstDash val="solid"/>
              <a:miter/>
            </a:ln>
          </p:spPr>
        </p:sp>
        <p:sp>
          <p:nvSpPr>
            <p:cNvPr name="TextBox 22" id="22"/>
            <p:cNvSpPr txBox="true"/>
            <p:nvPr/>
          </p:nvSpPr>
          <p:spPr>
            <a:xfrm>
              <a:off x="0" y="-47625"/>
              <a:ext cx="2528391" cy="1176679"/>
            </a:xfrm>
            <a:prstGeom prst="rect">
              <a:avLst/>
            </a:prstGeom>
          </p:spPr>
          <p:txBody>
            <a:bodyPr anchor="ctr" rtlCol="false" tIns="47543" lIns="47543" bIns="47543" rIns="47543"/>
            <a:lstStyle/>
            <a:p>
              <a:pPr algn="ctr">
                <a:lnSpc>
                  <a:spcPts val="3418"/>
                </a:lnSpc>
              </a:pPr>
            </a:p>
          </p:txBody>
        </p:sp>
      </p:grpSp>
      <p:sp>
        <p:nvSpPr>
          <p:cNvPr name="Freeform 23" id="23"/>
          <p:cNvSpPr/>
          <p:nvPr/>
        </p:nvSpPr>
        <p:spPr>
          <a:xfrm flipH="false" flipV="false" rot="0">
            <a:off x="-1219741" y="0"/>
            <a:ext cx="2927694" cy="2235694"/>
          </a:xfrm>
          <a:custGeom>
            <a:avLst/>
            <a:gdLst/>
            <a:ahLst/>
            <a:cxnLst/>
            <a:rect r="r" b="b" t="t" l="l"/>
            <a:pathLst>
              <a:path h="2235694" w="2927694">
                <a:moveTo>
                  <a:pt x="0" y="0"/>
                </a:moveTo>
                <a:lnTo>
                  <a:pt x="2927694" y="0"/>
                </a:lnTo>
                <a:lnTo>
                  <a:pt x="2927694" y="2235694"/>
                </a:lnTo>
                <a:lnTo>
                  <a:pt x="0" y="223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4" id="24"/>
          <p:cNvSpPr/>
          <p:nvPr/>
        </p:nvSpPr>
        <p:spPr>
          <a:xfrm flipH="false" flipV="false" rot="0">
            <a:off x="2324976" y="5380602"/>
            <a:ext cx="5762953" cy="3401785"/>
          </a:xfrm>
          <a:custGeom>
            <a:avLst/>
            <a:gdLst/>
            <a:ahLst/>
            <a:cxnLst/>
            <a:rect r="r" b="b" t="t" l="l"/>
            <a:pathLst>
              <a:path h="3401785" w="5762953">
                <a:moveTo>
                  <a:pt x="0" y="0"/>
                </a:moveTo>
                <a:lnTo>
                  <a:pt x="5762953" y="0"/>
                </a:lnTo>
                <a:lnTo>
                  <a:pt x="5762953" y="3401785"/>
                </a:lnTo>
                <a:lnTo>
                  <a:pt x="0" y="3401785"/>
                </a:lnTo>
                <a:lnTo>
                  <a:pt x="0" y="0"/>
                </a:lnTo>
                <a:close/>
              </a:path>
            </a:pathLst>
          </a:custGeom>
          <a:blipFill>
            <a:blip r:embed="rId5"/>
            <a:stretch>
              <a:fillRect l="0" t="0" r="0" b="0"/>
            </a:stretch>
          </a:blipFill>
        </p:spPr>
      </p:sp>
      <p:sp>
        <p:nvSpPr>
          <p:cNvPr name="Freeform 25" id="25"/>
          <p:cNvSpPr/>
          <p:nvPr/>
        </p:nvSpPr>
        <p:spPr>
          <a:xfrm flipH="false" flipV="false" rot="0">
            <a:off x="10344197" y="5343356"/>
            <a:ext cx="5286511" cy="3715087"/>
          </a:xfrm>
          <a:custGeom>
            <a:avLst/>
            <a:gdLst/>
            <a:ahLst/>
            <a:cxnLst/>
            <a:rect r="r" b="b" t="t" l="l"/>
            <a:pathLst>
              <a:path h="3715087" w="5286511">
                <a:moveTo>
                  <a:pt x="0" y="0"/>
                </a:moveTo>
                <a:lnTo>
                  <a:pt x="5286511" y="0"/>
                </a:lnTo>
                <a:lnTo>
                  <a:pt x="5286511" y="3715088"/>
                </a:lnTo>
                <a:lnTo>
                  <a:pt x="0" y="3715088"/>
                </a:lnTo>
                <a:lnTo>
                  <a:pt x="0" y="0"/>
                </a:lnTo>
                <a:close/>
              </a:path>
            </a:pathLst>
          </a:custGeom>
          <a:blipFill>
            <a:blip r:embed="rId6"/>
            <a:stretch>
              <a:fillRect l="0" t="-21149" r="0" b="-21149"/>
            </a:stretch>
          </a:blipFill>
        </p:spPr>
      </p:sp>
      <p:sp>
        <p:nvSpPr>
          <p:cNvPr name="TextBox 26" id="26"/>
          <p:cNvSpPr txBox="true"/>
          <p:nvPr/>
        </p:nvSpPr>
        <p:spPr>
          <a:xfrm rot="0">
            <a:off x="458142" y="2062092"/>
            <a:ext cx="7629787" cy="2966085"/>
          </a:xfrm>
          <a:prstGeom prst="rect">
            <a:avLst/>
          </a:prstGeom>
        </p:spPr>
        <p:txBody>
          <a:bodyPr anchor="t" rtlCol="false" tIns="0" lIns="0" bIns="0" rIns="0">
            <a:spAutoFit/>
          </a:bodyPr>
          <a:lstStyle/>
          <a:p>
            <a:pPr algn="just" marL="0" indent="0" lvl="0">
              <a:lnSpc>
                <a:spcPts val="2940"/>
              </a:lnSpc>
              <a:spcBef>
                <a:spcPct val="0"/>
              </a:spcBef>
            </a:pPr>
            <a:r>
              <a:rPr lang="en-US" sz="2100">
                <a:solidFill>
                  <a:srgbClr val="0B1B45"/>
                </a:solidFill>
                <a:latin typeface="Trocchi"/>
                <a:ea typeface="Trocchi"/>
                <a:cs typeface="Trocchi"/>
                <a:sym typeface="Trocchi"/>
              </a:rPr>
              <a:t>El desarrollo de mi página web informativa para la escuela de cursos ha permitido crear una plataforma digital funcional, accesible y atractiva, que facilita la difusión de la oferta académica de manera eficiente La correcta integración de tecnologías como HTML CSS y JavaScript ha asegurado una estructura sólida, un diseño visual coherente y una interacción dinámica que mejora la experiencia del usuario</a:t>
            </a:r>
          </a:p>
        </p:txBody>
      </p:sp>
      <p:sp>
        <p:nvSpPr>
          <p:cNvPr name="TextBox 27" id="27"/>
          <p:cNvSpPr txBox="true"/>
          <p:nvPr/>
        </p:nvSpPr>
        <p:spPr>
          <a:xfrm rot="0">
            <a:off x="9585279" y="2002828"/>
            <a:ext cx="7663763" cy="2389328"/>
          </a:xfrm>
          <a:prstGeom prst="rect">
            <a:avLst/>
          </a:prstGeom>
        </p:spPr>
        <p:txBody>
          <a:bodyPr anchor="t" rtlCol="false" tIns="0" lIns="0" bIns="0" rIns="0">
            <a:spAutoFit/>
          </a:bodyPr>
          <a:lstStyle/>
          <a:p>
            <a:pPr algn="just" marL="417111" indent="-208555" lvl="1">
              <a:lnSpc>
                <a:spcPts val="2704"/>
              </a:lnSpc>
              <a:buFont typeface="Arial"/>
              <a:buChar char="•"/>
            </a:pPr>
            <a:r>
              <a:rPr lang="en-US" sz="1931">
                <a:solidFill>
                  <a:srgbClr val="0B1B45"/>
                </a:solidFill>
                <a:latin typeface="Trocchi"/>
                <a:ea typeface="Trocchi"/>
                <a:cs typeface="Trocchi"/>
                <a:sym typeface="Trocchi"/>
              </a:rPr>
              <a:t>REDUCCIÓN DEL USO DEL PAPEL </a:t>
            </a:r>
          </a:p>
          <a:p>
            <a:pPr algn="just" marL="417111" indent="-208555" lvl="1">
              <a:lnSpc>
                <a:spcPts val="2704"/>
              </a:lnSpc>
              <a:buFont typeface="Arial"/>
              <a:buChar char="•"/>
            </a:pPr>
            <a:r>
              <a:rPr lang="en-US" sz="1931">
                <a:solidFill>
                  <a:srgbClr val="0B1B45"/>
                </a:solidFill>
                <a:latin typeface="Trocchi"/>
                <a:ea typeface="Trocchi"/>
                <a:cs typeface="Trocchi"/>
                <a:sym typeface="Trocchi"/>
              </a:rPr>
              <a:t>CONCIENTIZACION AMBIENTAL</a:t>
            </a:r>
          </a:p>
          <a:p>
            <a:pPr algn="just" marL="417111" indent="-208555" lvl="1">
              <a:lnSpc>
                <a:spcPts val="2704"/>
              </a:lnSpc>
              <a:buFont typeface="Arial"/>
              <a:buChar char="•"/>
            </a:pPr>
            <a:r>
              <a:rPr lang="en-US" sz="1931">
                <a:solidFill>
                  <a:srgbClr val="0B1B45"/>
                </a:solidFill>
                <a:latin typeface="Trocchi"/>
                <a:ea typeface="Trocchi"/>
                <a:cs typeface="Trocchi"/>
                <a:sym typeface="Trocchi"/>
              </a:rPr>
              <a:t>USO RESPONSABLE DE LA TECNOLÓGIA</a:t>
            </a:r>
          </a:p>
          <a:p>
            <a:pPr algn="just" marL="417111" indent="-208555" lvl="1">
              <a:lnSpc>
                <a:spcPts val="2704"/>
              </a:lnSpc>
              <a:buFont typeface="Arial"/>
              <a:buChar char="•"/>
            </a:pPr>
            <a:r>
              <a:rPr lang="en-US" sz="1931">
                <a:solidFill>
                  <a:srgbClr val="0B1B45"/>
                </a:solidFill>
                <a:latin typeface="Trocchi"/>
                <a:ea typeface="Trocchi"/>
                <a:cs typeface="Trocchi"/>
                <a:sym typeface="Trocchi"/>
              </a:rPr>
              <a:t>FOMENTAR ACCIONES SOSTENIBLES</a:t>
            </a:r>
          </a:p>
          <a:p>
            <a:pPr algn="just" marL="417111" indent="-208555" lvl="1">
              <a:lnSpc>
                <a:spcPts val="2704"/>
              </a:lnSpc>
              <a:buFont typeface="Arial"/>
              <a:buChar char="•"/>
            </a:pPr>
            <a:r>
              <a:rPr lang="en-US" sz="1931">
                <a:solidFill>
                  <a:srgbClr val="0B1B45"/>
                </a:solidFill>
                <a:latin typeface="Trocchi"/>
                <a:ea typeface="Trocchi"/>
                <a:cs typeface="Trocchi"/>
                <a:sym typeface="Trocchi"/>
              </a:rPr>
              <a:t>ACCESIBILIDAD GLOBAL SIN IMPACTÓ FÍSICO </a:t>
            </a:r>
          </a:p>
          <a:p>
            <a:pPr algn="just" marL="417111" indent="-208555" lvl="1">
              <a:lnSpc>
                <a:spcPts val="2704"/>
              </a:lnSpc>
              <a:buFont typeface="Arial"/>
              <a:buChar char="•"/>
            </a:pPr>
            <a:r>
              <a:rPr lang="en-US" sz="1931">
                <a:solidFill>
                  <a:srgbClr val="0B1B45"/>
                </a:solidFill>
                <a:latin typeface="Trocchi"/>
                <a:ea typeface="Trocchi"/>
                <a:cs typeface="Trocchi"/>
                <a:sym typeface="Trocchi"/>
              </a:rPr>
              <a:t>FOMENTO DE LA CULTURA AMBIENTAL EN LA COMUNIDAD ESCOLAR </a:t>
            </a:r>
          </a:p>
        </p:txBody>
      </p:sp>
      <p:sp>
        <p:nvSpPr>
          <p:cNvPr name="TextBox 28" id="28"/>
          <p:cNvSpPr txBox="true"/>
          <p:nvPr/>
        </p:nvSpPr>
        <p:spPr>
          <a:xfrm rot="0">
            <a:off x="3023750" y="1051172"/>
            <a:ext cx="3385280" cy="629920"/>
          </a:xfrm>
          <a:prstGeom prst="rect">
            <a:avLst/>
          </a:prstGeom>
        </p:spPr>
        <p:txBody>
          <a:bodyPr anchor="t" rtlCol="false" tIns="0" lIns="0" bIns="0" rIns="0">
            <a:spAutoFit/>
          </a:bodyPr>
          <a:lstStyle/>
          <a:p>
            <a:pPr algn="ctr">
              <a:lnSpc>
                <a:spcPts val="5179"/>
              </a:lnSpc>
            </a:pPr>
            <a:r>
              <a:rPr lang="en-US" sz="3699">
                <a:solidFill>
                  <a:srgbClr val="FFFFFF"/>
                </a:solidFill>
                <a:latin typeface="Trocchi"/>
                <a:ea typeface="Trocchi"/>
                <a:cs typeface="Trocchi"/>
                <a:sym typeface="Trocchi"/>
              </a:rPr>
              <a:t>CONCLUSIÓN </a:t>
            </a:r>
          </a:p>
        </p:txBody>
      </p:sp>
      <p:sp>
        <p:nvSpPr>
          <p:cNvPr name="TextBox 29" id="29"/>
          <p:cNvSpPr txBox="true"/>
          <p:nvPr/>
        </p:nvSpPr>
        <p:spPr>
          <a:xfrm rot="0">
            <a:off x="15630708" y="8820487"/>
            <a:ext cx="966585" cy="437813"/>
          </a:xfrm>
          <a:prstGeom prst="rect">
            <a:avLst/>
          </a:prstGeom>
        </p:spPr>
        <p:txBody>
          <a:bodyPr anchor="t" rtlCol="false" tIns="0" lIns="0" bIns="0" rIns="0">
            <a:spAutoFit/>
          </a:bodyPr>
          <a:lstStyle/>
          <a:p>
            <a:pPr algn="r">
              <a:lnSpc>
                <a:spcPts val="3693"/>
              </a:lnSpc>
            </a:pPr>
            <a:r>
              <a:rPr lang="en-US" sz="2638" b="true">
                <a:solidFill>
                  <a:srgbClr val="FFFFFF"/>
                </a:solidFill>
                <a:latin typeface="IBM Plex Sans Bold"/>
                <a:ea typeface="IBM Plex Sans Bold"/>
                <a:cs typeface="IBM Plex Sans Bold"/>
                <a:sym typeface="IBM Plex Sans Bold"/>
              </a:rPr>
              <a:t>05</a:t>
            </a:r>
          </a:p>
        </p:txBody>
      </p:sp>
      <p:sp>
        <p:nvSpPr>
          <p:cNvPr name="TextBox 30" id="30"/>
          <p:cNvSpPr txBox="true"/>
          <p:nvPr/>
        </p:nvSpPr>
        <p:spPr>
          <a:xfrm rot="0">
            <a:off x="11522720" y="78352"/>
            <a:ext cx="3385280" cy="1353185"/>
          </a:xfrm>
          <a:prstGeom prst="rect">
            <a:avLst/>
          </a:prstGeom>
        </p:spPr>
        <p:txBody>
          <a:bodyPr anchor="t" rtlCol="false" tIns="0" lIns="0" bIns="0" rIns="0">
            <a:spAutoFit/>
          </a:bodyPr>
          <a:lstStyle/>
          <a:p>
            <a:pPr algn="ctr">
              <a:lnSpc>
                <a:spcPts val="3640"/>
              </a:lnSpc>
            </a:pPr>
            <a:r>
              <a:rPr lang="en-US" sz="2600">
                <a:solidFill>
                  <a:srgbClr val="FFFFFF"/>
                </a:solidFill>
                <a:latin typeface="Trocchi"/>
                <a:ea typeface="Trocchi"/>
                <a:cs typeface="Trocchi"/>
                <a:sym typeface="Trocchi"/>
              </a:rPr>
              <a:t>APORTACIONES Y SUGERENCIA DEL MEDIÓ AMBIENTE </a:t>
            </a:r>
          </a:p>
        </p:txBody>
      </p:sp>
      <p:sp>
        <p:nvSpPr>
          <p:cNvPr name="TextBox 31" id="31"/>
          <p:cNvSpPr txBox="true"/>
          <p:nvPr/>
        </p:nvSpPr>
        <p:spPr>
          <a:xfrm rot="0">
            <a:off x="3975554" y="8761264"/>
            <a:ext cx="2433475" cy="297180"/>
          </a:xfrm>
          <a:prstGeom prst="rect">
            <a:avLst/>
          </a:prstGeom>
        </p:spPr>
        <p:txBody>
          <a:bodyPr anchor="t" rtlCol="false" tIns="0" lIns="0" bIns="0" rIns="0">
            <a:spAutoFit/>
          </a:bodyPr>
          <a:lstStyle/>
          <a:p>
            <a:pPr algn="ctr">
              <a:lnSpc>
                <a:spcPts val="2520"/>
              </a:lnSpc>
            </a:pPr>
            <a:r>
              <a:rPr lang="en-US" sz="1800">
                <a:solidFill>
                  <a:srgbClr val="FFFFFF"/>
                </a:solidFill>
                <a:latin typeface="Trocchi"/>
                <a:ea typeface="Trocchi"/>
                <a:cs typeface="Trocchi"/>
                <a:sym typeface="Trocchi"/>
              </a:rPr>
              <a:t>Figura 20 página web </a:t>
            </a:r>
          </a:p>
        </p:txBody>
      </p:sp>
      <p:sp>
        <p:nvSpPr>
          <p:cNvPr name="TextBox 32" id="32"/>
          <p:cNvSpPr txBox="true"/>
          <p:nvPr/>
        </p:nvSpPr>
        <p:spPr>
          <a:xfrm rot="0">
            <a:off x="10710724" y="9315619"/>
            <a:ext cx="4859807" cy="297180"/>
          </a:xfrm>
          <a:prstGeom prst="rect">
            <a:avLst/>
          </a:prstGeom>
        </p:spPr>
        <p:txBody>
          <a:bodyPr anchor="t" rtlCol="false" tIns="0" lIns="0" bIns="0" rIns="0">
            <a:spAutoFit/>
          </a:bodyPr>
          <a:lstStyle/>
          <a:p>
            <a:pPr algn="ctr">
              <a:lnSpc>
                <a:spcPts val="2520"/>
              </a:lnSpc>
            </a:pPr>
            <a:r>
              <a:rPr lang="en-US" sz="1800">
                <a:solidFill>
                  <a:srgbClr val="FFFFFF"/>
                </a:solidFill>
                <a:latin typeface="Trocchi"/>
                <a:ea typeface="Trocchi"/>
                <a:cs typeface="Trocchi"/>
                <a:sym typeface="Trocchi"/>
              </a:rPr>
              <a:t>Figura 20 Tecnología en el medio ambiente </a:t>
            </a:r>
          </a:p>
        </p:txBody>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0">
            <a:off x="458142" y="634101"/>
            <a:ext cx="16392849" cy="8424342"/>
            <a:chOff x="0" y="0"/>
            <a:chExt cx="21857132" cy="11232456"/>
          </a:xfrm>
        </p:grpSpPr>
        <p:grpSp>
          <p:nvGrpSpPr>
            <p:cNvPr name="Group 4" id="4"/>
            <p:cNvGrpSpPr/>
            <p:nvPr/>
          </p:nvGrpSpPr>
          <p:grpSpPr>
            <a:xfrm rot="-10800000">
              <a:off x="0" y="7233736"/>
              <a:ext cx="21857132" cy="3998721"/>
              <a:chOff x="0" y="0"/>
              <a:chExt cx="2468816" cy="451665"/>
            </a:xfrm>
          </p:grpSpPr>
          <p:sp>
            <p:nvSpPr>
              <p:cNvPr name="Freeform 5" id="5"/>
              <p:cNvSpPr/>
              <p:nvPr/>
            </p:nvSpPr>
            <p:spPr>
              <a:xfrm flipH="false" flipV="false" rot="0">
                <a:off x="0" y="0"/>
                <a:ext cx="2468816" cy="451665"/>
              </a:xfrm>
              <a:custGeom>
                <a:avLst/>
                <a:gdLst/>
                <a:ahLst/>
                <a:cxnLst/>
                <a:rect r="r" b="b" t="t" l="l"/>
                <a:pathLst>
                  <a:path h="451665" w="2468816">
                    <a:moveTo>
                      <a:pt x="37604" y="0"/>
                    </a:moveTo>
                    <a:lnTo>
                      <a:pt x="2431211" y="0"/>
                    </a:lnTo>
                    <a:cubicBezTo>
                      <a:pt x="2441185" y="0"/>
                      <a:pt x="2450749" y="3962"/>
                      <a:pt x="2457802" y="11014"/>
                    </a:cubicBezTo>
                    <a:cubicBezTo>
                      <a:pt x="2464854" y="18066"/>
                      <a:pt x="2468816" y="27631"/>
                      <a:pt x="2468816" y="37604"/>
                    </a:cubicBezTo>
                    <a:lnTo>
                      <a:pt x="2468816" y="414061"/>
                    </a:lnTo>
                    <a:cubicBezTo>
                      <a:pt x="2468816" y="424034"/>
                      <a:pt x="2464854" y="433599"/>
                      <a:pt x="2457802" y="440651"/>
                    </a:cubicBezTo>
                    <a:cubicBezTo>
                      <a:pt x="2450749" y="447703"/>
                      <a:pt x="2441185" y="451665"/>
                      <a:pt x="2431211" y="451665"/>
                    </a:cubicBezTo>
                    <a:lnTo>
                      <a:pt x="37604" y="451665"/>
                    </a:lnTo>
                    <a:cubicBezTo>
                      <a:pt x="16836" y="451665"/>
                      <a:pt x="0" y="434829"/>
                      <a:pt x="0" y="414061"/>
                    </a:cubicBezTo>
                    <a:lnTo>
                      <a:pt x="0" y="37604"/>
                    </a:lnTo>
                    <a:cubicBezTo>
                      <a:pt x="0" y="27631"/>
                      <a:pt x="3962" y="18066"/>
                      <a:pt x="11014" y="11014"/>
                    </a:cubicBezTo>
                    <a:cubicBezTo>
                      <a:pt x="18066" y="3962"/>
                      <a:pt x="27631" y="0"/>
                      <a:pt x="37604"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6" id="6"/>
              <p:cNvSpPr txBox="true"/>
              <p:nvPr/>
            </p:nvSpPr>
            <p:spPr>
              <a:xfrm>
                <a:off x="0" y="-38100"/>
                <a:ext cx="2468816" cy="489765"/>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7" id="7"/>
            <p:cNvGrpSpPr/>
            <p:nvPr/>
          </p:nvGrpSpPr>
          <p:grpSpPr>
            <a:xfrm rot="0">
              <a:off x="0" y="0"/>
              <a:ext cx="21857132" cy="10360876"/>
              <a:chOff x="0" y="0"/>
              <a:chExt cx="2468816" cy="1170286"/>
            </a:xfrm>
          </p:grpSpPr>
          <p:sp>
            <p:nvSpPr>
              <p:cNvPr name="Freeform 8" id="8"/>
              <p:cNvSpPr/>
              <p:nvPr/>
            </p:nvSpPr>
            <p:spPr>
              <a:xfrm flipH="false" flipV="false" rot="0">
                <a:off x="0" y="0"/>
                <a:ext cx="2468816" cy="1170286"/>
              </a:xfrm>
              <a:custGeom>
                <a:avLst/>
                <a:gdLst/>
                <a:ahLst/>
                <a:cxnLst/>
                <a:rect r="r" b="b" t="t" l="l"/>
                <a:pathLst>
                  <a:path h="1170286" w="2468816">
                    <a:moveTo>
                      <a:pt x="37604" y="0"/>
                    </a:moveTo>
                    <a:lnTo>
                      <a:pt x="2431211" y="0"/>
                    </a:lnTo>
                    <a:cubicBezTo>
                      <a:pt x="2441185" y="0"/>
                      <a:pt x="2450749" y="3962"/>
                      <a:pt x="2457802" y="11014"/>
                    </a:cubicBezTo>
                    <a:cubicBezTo>
                      <a:pt x="2464854" y="18066"/>
                      <a:pt x="2468816" y="27631"/>
                      <a:pt x="2468816" y="37604"/>
                    </a:cubicBezTo>
                    <a:lnTo>
                      <a:pt x="2468816" y="1132681"/>
                    </a:lnTo>
                    <a:cubicBezTo>
                      <a:pt x="2468816" y="1142655"/>
                      <a:pt x="2464854" y="1152220"/>
                      <a:pt x="2457802" y="1159272"/>
                    </a:cubicBezTo>
                    <a:cubicBezTo>
                      <a:pt x="2450749" y="1166324"/>
                      <a:pt x="2441185" y="1170286"/>
                      <a:pt x="2431211" y="1170286"/>
                    </a:cubicBezTo>
                    <a:lnTo>
                      <a:pt x="37604" y="1170286"/>
                    </a:lnTo>
                    <a:cubicBezTo>
                      <a:pt x="27631" y="1170286"/>
                      <a:pt x="18066" y="1166324"/>
                      <a:pt x="11014" y="1159272"/>
                    </a:cubicBezTo>
                    <a:cubicBezTo>
                      <a:pt x="3962" y="1152220"/>
                      <a:pt x="0" y="1142655"/>
                      <a:pt x="0" y="1132681"/>
                    </a:cubicBezTo>
                    <a:lnTo>
                      <a:pt x="0" y="37604"/>
                    </a:lnTo>
                    <a:cubicBezTo>
                      <a:pt x="0" y="27631"/>
                      <a:pt x="3962" y="18066"/>
                      <a:pt x="11014" y="11014"/>
                    </a:cubicBezTo>
                    <a:cubicBezTo>
                      <a:pt x="18066" y="3962"/>
                      <a:pt x="27631" y="0"/>
                      <a:pt x="37604" y="0"/>
                    </a:cubicBezTo>
                    <a:close/>
                  </a:path>
                </a:pathLst>
              </a:custGeom>
              <a:solidFill>
                <a:srgbClr val="FFFFFF"/>
              </a:solidFill>
              <a:ln cap="rnd">
                <a:noFill/>
                <a:prstDash val="solid"/>
                <a:round/>
              </a:ln>
            </p:spPr>
          </p:sp>
          <p:sp>
            <p:nvSpPr>
              <p:cNvPr name="TextBox 9" id="9"/>
              <p:cNvSpPr txBox="true"/>
              <p:nvPr/>
            </p:nvSpPr>
            <p:spPr>
              <a:xfrm>
                <a:off x="0" y="-38100"/>
                <a:ext cx="2468816" cy="1208386"/>
              </a:xfrm>
              <a:prstGeom prst="rect">
                <a:avLst/>
              </a:prstGeom>
            </p:spPr>
            <p:txBody>
              <a:bodyPr anchor="ctr" rtlCol="false" tIns="50800" lIns="50800" bIns="50800" rIns="50800"/>
              <a:lstStyle/>
              <a:p>
                <a:pPr algn="ctr">
                  <a:lnSpc>
                    <a:spcPts val="2940"/>
                  </a:lnSpc>
                </a:pPr>
              </a:p>
            </p:txBody>
          </p:sp>
        </p:grpSp>
      </p:grpSp>
      <p:grpSp>
        <p:nvGrpSpPr>
          <p:cNvPr name="Group 10" id="10"/>
          <p:cNvGrpSpPr/>
          <p:nvPr/>
        </p:nvGrpSpPr>
        <p:grpSpPr>
          <a:xfrm rot="0">
            <a:off x="5716562" y="201155"/>
            <a:ext cx="6488671" cy="1356359"/>
            <a:chOff x="0" y="0"/>
            <a:chExt cx="4165682" cy="870773"/>
          </a:xfrm>
        </p:grpSpPr>
        <p:sp>
          <p:nvSpPr>
            <p:cNvPr name="Freeform 11" id="11"/>
            <p:cNvSpPr/>
            <p:nvPr/>
          </p:nvSpPr>
          <p:spPr>
            <a:xfrm flipH="false" flipV="false" rot="0">
              <a:off x="0" y="0"/>
              <a:ext cx="4165683" cy="870773"/>
            </a:xfrm>
            <a:custGeom>
              <a:avLst/>
              <a:gdLst/>
              <a:ahLst/>
              <a:cxnLst/>
              <a:rect r="r" b="b" t="t" l="l"/>
              <a:pathLst>
                <a:path h="870773" w="4165683">
                  <a:moveTo>
                    <a:pt x="23863" y="0"/>
                  </a:moveTo>
                  <a:lnTo>
                    <a:pt x="4141820" y="0"/>
                  </a:lnTo>
                  <a:cubicBezTo>
                    <a:pt x="4154999" y="0"/>
                    <a:pt x="4165683" y="10684"/>
                    <a:pt x="4165683" y="23863"/>
                  </a:cubicBezTo>
                  <a:lnTo>
                    <a:pt x="4165683" y="846910"/>
                  </a:lnTo>
                  <a:cubicBezTo>
                    <a:pt x="4165683" y="853239"/>
                    <a:pt x="4163168" y="859309"/>
                    <a:pt x="4158693" y="863784"/>
                  </a:cubicBezTo>
                  <a:cubicBezTo>
                    <a:pt x="4154218" y="868259"/>
                    <a:pt x="4148148" y="870773"/>
                    <a:pt x="4141820" y="870773"/>
                  </a:cubicBezTo>
                  <a:lnTo>
                    <a:pt x="23863" y="870773"/>
                  </a:lnTo>
                  <a:cubicBezTo>
                    <a:pt x="17534" y="870773"/>
                    <a:pt x="11464" y="868259"/>
                    <a:pt x="6989" y="863784"/>
                  </a:cubicBezTo>
                  <a:cubicBezTo>
                    <a:pt x="2514" y="859309"/>
                    <a:pt x="0" y="853239"/>
                    <a:pt x="0" y="846910"/>
                  </a:cubicBezTo>
                  <a:lnTo>
                    <a:pt x="0" y="23863"/>
                  </a:lnTo>
                  <a:cubicBezTo>
                    <a:pt x="0" y="17534"/>
                    <a:pt x="2514" y="11464"/>
                    <a:pt x="6989" y="6989"/>
                  </a:cubicBezTo>
                  <a:cubicBezTo>
                    <a:pt x="11464" y="2514"/>
                    <a:pt x="17534" y="0"/>
                    <a:pt x="23863"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2" id="12"/>
            <p:cNvSpPr txBox="true"/>
            <p:nvPr/>
          </p:nvSpPr>
          <p:spPr>
            <a:xfrm>
              <a:off x="0" y="-47625"/>
              <a:ext cx="4165682" cy="918398"/>
            </a:xfrm>
            <a:prstGeom prst="rect">
              <a:avLst/>
            </a:prstGeom>
          </p:spPr>
          <p:txBody>
            <a:bodyPr anchor="ctr" rtlCol="false" tIns="47543" lIns="47543" bIns="47543" rIns="47543"/>
            <a:lstStyle/>
            <a:p>
              <a:pPr algn="ctr">
                <a:lnSpc>
                  <a:spcPts val="3418"/>
                </a:lnSpc>
              </a:pPr>
            </a:p>
          </p:txBody>
        </p:sp>
      </p:grpSp>
      <p:sp>
        <p:nvSpPr>
          <p:cNvPr name="Freeform 13" id="13"/>
          <p:cNvSpPr/>
          <p:nvPr/>
        </p:nvSpPr>
        <p:spPr>
          <a:xfrm flipH="false" flipV="false" rot="0">
            <a:off x="-1219741" y="0"/>
            <a:ext cx="2927694" cy="2235694"/>
          </a:xfrm>
          <a:custGeom>
            <a:avLst/>
            <a:gdLst/>
            <a:ahLst/>
            <a:cxnLst/>
            <a:rect r="r" b="b" t="t" l="l"/>
            <a:pathLst>
              <a:path h="2235694" w="2927694">
                <a:moveTo>
                  <a:pt x="0" y="0"/>
                </a:moveTo>
                <a:lnTo>
                  <a:pt x="2927694" y="0"/>
                </a:lnTo>
                <a:lnTo>
                  <a:pt x="2927694" y="2235694"/>
                </a:lnTo>
                <a:lnTo>
                  <a:pt x="0" y="223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14" id="14"/>
          <p:cNvSpPr txBox="true"/>
          <p:nvPr/>
        </p:nvSpPr>
        <p:spPr>
          <a:xfrm rot="0">
            <a:off x="1066102" y="2197594"/>
            <a:ext cx="14564606" cy="5449570"/>
          </a:xfrm>
          <a:prstGeom prst="rect">
            <a:avLst/>
          </a:prstGeom>
        </p:spPr>
        <p:txBody>
          <a:bodyPr anchor="t" rtlCol="false" tIns="0" lIns="0" bIns="0" rIns="0">
            <a:spAutoFit/>
          </a:bodyPr>
          <a:lstStyle/>
          <a:p>
            <a:pPr algn="l" marL="474979" indent="-237490" lvl="1">
              <a:lnSpc>
                <a:spcPts val="3079"/>
              </a:lnSpc>
              <a:buFont typeface="Arial"/>
              <a:buChar char="•"/>
            </a:pPr>
            <a:r>
              <a:rPr lang="en-US" sz="2199">
                <a:solidFill>
                  <a:srgbClr val="0B1B45"/>
                </a:solidFill>
                <a:latin typeface="Trocchi"/>
                <a:ea typeface="Trocchi"/>
                <a:cs typeface="Trocchi"/>
                <a:sym typeface="Trocchi"/>
              </a:rPr>
              <a:t>CSS | MDN. (2025, 21 junio). MDN Web Docs. </a:t>
            </a:r>
            <a:r>
              <a:rPr lang="en-US" sz="2199">
                <a:solidFill>
                  <a:srgbClr val="3165AA"/>
                </a:solidFill>
                <a:latin typeface="Trocchi"/>
                <a:ea typeface="Trocchi"/>
                <a:cs typeface="Trocchi"/>
                <a:sym typeface="Trocchi"/>
              </a:rPr>
              <a:t>https://developer.mozilla.org/es/docs/Web/CSS</a:t>
            </a:r>
          </a:p>
          <a:p>
            <a:pPr algn="l" marL="474979" indent="-237490" lvl="1">
              <a:lnSpc>
                <a:spcPts val="3079"/>
              </a:lnSpc>
              <a:buFont typeface="Arial"/>
              <a:buChar char="•"/>
            </a:pPr>
            <a:r>
              <a:rPr lang="en-US" sz="2199" strike="noStrike">
                <a:solidFill>
                  <a:srgbClr val="0B1B45"/>
                </a:solidFill>
                <a:latin typeface="Trocchi"/>
                <a:ea typeface="Trocchi"/>
                <a:cs typeface="Trocchi"/>
                <a:sym typeface="Trocchi"/>
              </a:rPr>
              <a:t>Lenguaje CSS - CSS en español. (s. f.). </a:t>
            </a:r>
            <a:r>
              <a:rPr lang="en-US" sz="2199" strike="noStrike">
                <a:solidFill>
                  <a:srgbClr val="3165AA"/>
                </a:solidFill>
                <a:latin typeface="Trocchi"/>
                <a:ea typeface="Trocchi"/>
                <a:cs typeface="Trocchi"/>
                <a:sym typeface="Trocchi"/>
              </a:rPr>
              <a:t>https://lenguajecss.com/css/</a:t>
            </a:r>
          </a:p>
          <a:p>
            <a:pPr algn="l" marL="474979" indent="-237490" lvl="1">
              <a:lnSpc>
                <a:spcPts val="3079"/>
              </a:lnSpc>
              <a:buFont typeface="Arial"/>
              <a:buChar char="•"/>
            </a:pPr>
            <a:r>
              <a:rPr lang="en-US" sz="2199" strike="noStrike">
                <a:solidFill>
                  <a:srgbClr val="0B1B45"/>
                </a:solidFill>
                <a:latin typeface="Trocchi"/>
                <a:ea typeface="Trocchi"/>
                <a:cs typeface="Trocchi"/>
                <a:sym typeface="Trocchi"/>
              </a:rPr>
              <a:t>CBT 3 ZUMPANGO. (s. f.). </a:t>
            </a:r>
            <a:r>
              <a:rPr lang="en-US" sz="2199" strike="noStrike">
                <a:solidFill>
                  <a:srgbClr val="3165AA"/>
                </a:solidFill>
                <a:latin typeface="Trocchi"/>
                <a:ea typeface="Trocchi"/>
                <a:cs typeface="Trocchi"/>
                <a:sym typeface="Trocchi"/>
              </a:rPr>
              <a:t>https://www.cbt3zumpango.edu.mx/</a:t>
            </a:r>
          </a:p>
          <a:p>
            <a:pPr algn="l" marL="474979" indent="-237490" lvl="1">
              <a:lnSpc>
                <a:spcPts val="3079"/>
              </a:lnSpc>
              <a:buFont typeface="Arial"/>
              <a:buChar char="•"/>
            </a:pPr>
            <a:r>
              <a:rPr lang="en-US" sz="2199" strike="noStrike">
                <a:solidFill>
                  <a:srgbClr val="0B1B45"/>
                </a:solidFill>
                <a:latin typeface="Trocchi"/>
                <a:ea typeface="Trocchi"/>
                <a:cs typeface="Trocchi"/>
                <a:sym typeface="Trocchi"/>
              </a:rPr>
              <a:t>CSS | MDN. (2025, 21 junio). MDN Web Docs. </a:t>
            </a:r>
            <a:r>
              <a:rPr lang="en-US" sz="2199" strike="noStrike">
                <a:solidFill>
                  <a:srgbClr val="3165AA"/>
                </a:solidFill>
                <a:latin typeface="Trocchi"/>
                <a:ea typeface="Trocchi"/>
                <a:cs typeface="Trocchi"/>
                <a:sym typeface="Trocchi"/>
              </a:rPr>
              <a:t>https://developer.mozilla.org/es/docs/Web/CSS</a:t>
            </a:r>
          </a:p>
          <a:p>
            <a:pPr algn="l" marL="474979" indent="-237490" lvl="1">
              <a:lnSpc>
                <a:spcPts val="3079"/>
              </a:lnSpc>
              <a:buFont typeface="Arial"/>
              <a:buChar char="•"/>
            </a:pPr>
            <a:r>
              <a:rPr lang="en-US" sz="2199" strike="noStrike">
                <a:solidFill>
                  <a:srgbClr val="0B1B45"/>
                </a:solidFill>
                <a:latin typeface="Trocchi"/>
                <a:ea typeface="Trocchi"/>
                <a:cs typeface="Trocchi"/>
                <a:sym typeface="Trocchi"/>
              </a:rPr>
              <a:t>Plantillas de programación: fragmentos gratuitos para HTML, CSS y JavaScript. (s. f.). </a:t>
            </a:r>
            <a:r>
              <a:rPr lang="en-US" sz="2199" strike="noStrike">
                <a:solidFill>
                  <a:srgbClr val="3165AA"/>
                </a:solidFill>
                <a:latin typeface="Trocchi"/>
                <a:ea typeface="Trocchi"/>
                <a:cs typeface="Trocchi"/>
                <a:sym typeface="Trocchi"/>
              </a:rPr>
              <a:t>https://offers.hubspot</a:t>
            </a:r>
          </a:p>
          <a:p>
            <a:pPr algn="l" marL="474979" indent="-237490" lvl="1">
              <a:lnSpc>
                <a:spcPts val="3079"/>
              </a:lnSpc>
              <a:buFont typeface="Arial"/>
              <a:buChar char="•"/>
            </a:pPr>
            <a:r>
              <a:rPr lang="en-US" sz="2199" strike="noStrike">
                <a:solidFill>
                  <a:srgbClr val="000000"/>
                </a:solidFill>
                <a:latin typeface="Trocchi"/>
                <a:ea typeface="Trocchi"/>
                <a:cs typeface="Trocchi"/>
                <a:sym typeface="Trocchi"/>
              </a:rPr>
              <a:t>W3Schools.com. (s. f.)</a:t>
            </a:r>
            <a:r>
              <a:rPr lang="en-US" sz="2199" strike="noStrike">
                <a:solidFill>
                  <a:srgbClr val="3165AA"/>
                </a:solidFill>
                <a:latin typeface="Trocchi"/>
                <a:ea typeface="Trocchi"/>
                <a:cs typeface="Trocchi"/>
                <a:sym typeface="Trocchi"/>
              </a:rPr>
              <a:t>. https://www.w3schools.com/html/</a:t>
            </a:r>
          </a:p>
          <a:p>
            <a:pPr algn="l" marL="474979" indent="-237490" lvl="1">
              <a:lnSpc>
                <a:spcPts val="3079"/>
              </a:lnSpc>
              <a:buFont typeface="Arial"/>
              <a:buChar char="•"/>
            </a:pPr>
            <a:r>
              <a:rPr lang="en-US" sz="2199" strike="noStrike">
                <a:solidFill>
                  <a:srgbClr val="000000"/>
                </a:solidFill>
                <a:latin typeface="Trocchi"/>
                <a:ea typeface="Trocchi"/>
                <a:cs typeface="Trocchi"/>
                <a:sym typeface="Trocchi"/>
              </a:rPr>
              <a:t>HTML: Lenguaje de etiquetas de hipertexto (2025, 20 junio). </a:t>
            </a:r>
            <a:r>
              <a:rPr lang="en-US" sz="2199" strike="noStrike">
                <a:solidFill>
                  <a:srgbClr val="3165AA"/>
                </a:solidFill>
                <a:latin typeface="Trocchi"/>
                <a:ea typeface="Trocchi"/>
                <a:cs typeface="Trocchi"/>
                <a:sym typeface="Trocchi"/>
              </a:rPr>
              <a:t>https://developer.mozilla.org/es/docs/Web/HTML</a:t>
            </a:r>
          </a:p>
          <a:p>
            <a:pPr algn="l" marL="474979" indent="-237490" lvl="1">
              <a:lnSpc>
                <a:spcPts val="3079"/>
              </a:lnSpc>
              <a:buFont typeface="Arial"/>
              <a:buChar char="•"/>
            </a:pPr>
            <a:r>
              <a:rPr lang="en-US" sz="2199" strike="noStrike">
                <a:solidFill>
                  <a:srgbClr val="000000"/>
                </a:solidFill>
                <a:latin typeface="Trocchi"/>
                <a:ea typeface="Trocchi"/>
                <a:cs typeface="Trocchi"/>
                <a:sym typeface="Trocchi"/>
              </a:rPr>
              <a:t>Lenguaje HTML - HTML en español. (s. f.). </a:t>
            </a:r>
            <a:r>
              <a:rPr lang="en-US" sz="2199" strike="noStrike">
                <a:solidFill>
                  <a:srgbClr val="3165AA"/>
                </a:solidFill>
                <a:latin typeface="Trocchi"/>
                <a:ea typeface="Trocchi"/>
                <a:cs typeface="Trocchi"/>
                <a:sym typeface="Trocchi"/>
              </a:rPr>
              <a:t>https://lenguajehtml.com/</a:t>
            </a:r>
          </a:p>
          <a:p>
            <a:pPr algn="l" marL="474979" indent="-237490" lvl="1">
              <a:lnSpc>
                <a:spcPts val="3079"/>
              </a:lnSpc>
              <a:buFont typeface="Arial"/>
              <a:buChar char="•"/>
            </a:pPr>
            <a:r>
              <a:rPr lang="en-US" sz="2199" strike="noStrike">
                <a:solidFill>
                  <a:srgbClr val="000000"/>
                </a:solidFill>
                <a:latin typeface="Trocchi"/>
                <a:ea typeface="Trocchi"/>
                <a:cs typeface="Trocchi"/>
                <a:sym typeface="Trocchi"/>
              </a:rPr>
              <a:t>Equipo editorial, (2025, 25 mayo). Página web -  </a:t>
            </a:r>
            <a:r>
              <a:rPr lang="en-US" sz="2199" strike="noStrike">
                <a:solidFill>
                  <a:srgbClr val="3165AA"/>
                </a:solidFill>
                <a:latin typeface="Trocchi"/>
                <a:ea typeface="Trocchi"/>
                <a:cs typeface="Trocchi"/>
                <a:sym typeface="Trocchi"/>
              </a:rPr>
              <a:t>https://concepto.de/pagina-web/</a:t>
            </a:r>
          </a:p>
          <a:p>
            <a:pPr algn="l" marL="474979" indent="-237490" lvl="1">
              <a:lnSpc>
                <a:spcPts val="3079"/>
              </a:lnSpc>
              <a:buFont typeface="Arial"/>
              <a:buChar char="•"/>
            </a:pPr>
            <a:r>
              <a:rPr lang="en-US" sz="2199" strike="noStrike">
                <a:solidFill>
                  <a:srgbClr val="0B1B45"/>
                </a:solidFill>
                <a:latin typeface="Trocchi"/>
                <a:ea typeface="Trocchi"/>
                <a:cs typeface="Trocchi"/>
                <a:sym typeface="Trocchi"/>
              </a:rPr>
              <a:t>Méndez, I. (2025, 15 mayo).  </a:t>
            </a:r>
            <a:r>
              <a:rPr lang="en-US" sz="2199" strike="noStrike">
                <a:solidFill>
                  <a:srgbClr val="3165AA"/>
                </a:solidFill>
                <a:latin typeface="Trocchi"/>
                <a:ea typeface="Trocchi"/>
                <a:cs typeface="Trocchi"/>
                <a:sym typeface="Trocchi"/>
              </a:rPr>
              <a:t>https://www.tiendanube.com/blog/como-crear-una-pagina-web/</a:t>
            </a:r>
          </a:p>
          <a:p>
            <a:pPr algn="l" marL="474979" indent="-237490" lvl="1">
              <a:lnSpc>
                <a:spcPts val="3079"/>
              </a:lnSpc>
              <a:buFont typeface="Arial"/>
              <a:buChar char="•"/>
            </a:pPr>
            <a:r>
              <a:rPr lang="en-US" sz="2199" strike="noStrike">
                <a:solidFill>
                  <a:srgbClr val="0B1B45"/>
                </a:solidFill>
                <a:latin typeface="Trocchi"/>
                <a:ea typeface="Trocchi"/>
                <a:cs typeface="Trocchi"/>
                <a:sym typeface="Trocchi"/>
              </a:rPr>
              <a:t>Medio Ambiente y Desarrollo Sostenible (s. f.-b). </a:t>
            </a:r>
            <a:r>
              <a:rPr lang="en-US" sz="2199" strike="noStrike">
                <a:solidFill>
                  <a:srgbClr val="3165AA"/>
                </a:solidFill>
                <a:latin typeface="Trocchi"/>
                <a:ea typeface="Trocchi"/>
                <a:cs typeface="Trocchi"/>
                <a:sym typeface="Trocchi"/>
              </a:rPr>
              <a:t>https://sma.edomex.gob.mx/</a:t>
            </a:r>
          </a:p>
          <a:p>
            <a:pPr algn="l" marL="474979" indent="-237490" lvl="1">
              <a:lnSpc>
                <a:spcPts val="3079"/>
              </a:lnSpc>
              <a:buFont typeface="Arial"/>
              <a:buChar char="•"/>
            </a:pPr>
            <a:r>
              <a:rPr lang="en-US" sz="2199" strike="noStrike">
                <a:solidFill>
                  <a:srgbClr val="0B1B45"/>
                </a:solidFill>
                <a:latin typeface="Trocchi"/>
                <a:ea typeface="Trocchi"/>
                <a:cs typeface="Trocchi"/>
                <a:sym typeface="Trocchi"/>
              </a:rPr>
              <a:t>(Sostenibilidad Para Todos | ACCIONA, s. f.)</a:t>
            </a:r>
          </a:p>
        </p:txBody>
      </p:sp>
      <p:sp>
        <p:nvSpPr>
          <p:cNvPr name="TextBox 15" id="15"/>
          <p:cNvSpPr txBox="true"/>
          <p:nvPr/>
        </p:nvSpPr>
        <p:spPr>
          <a:xfrm rot="0">
            <a:off x="7451360" y="270369"/>
            <a:ext cx="3385280" cy="1287145"/>
          </a:xfrm>
          <a:prstGeom prst="rect">
            <a:avLst/>
          </a:prstGeom>
        </p:spPr>
        <p:txBody>
          <a:bodyPr anchor="t" rtlCol="false" tIns="0" lIns="0" bIns="0" rIns="0">
            <a:spAutoFit/>
          </a:bodyPr>
          <a:lstStyle/>
          <a:p>
            <a:pPr algn="ctr">
              <a:lnSpc>
                <a:spcPts val="5179"/>
              </a:lnSpc>
            </a:pPr>
            <a:r>
              <a:rPr lang="en-US" sz="3699">
                <a:solidFill>
                  <a:srgbClr val="FFFFFF"/>
                </a:solidFill>
                <a:latin typeface="Trocchi"/>
                <a:ea typeface="Trocchi"/>
                <a:cs typeface="Trocchi"/>
                <a:sym typeface="Trocchi"/>
              </a:rPr>
              <a:t>FORMATOS </a:t>
            </a:r>
          </a:p>
          <a:p>
            <a:pPr algn="ctr">
              <a:lnSpc>
                <a:spcPts val="5179"/>
              </a:lnSpc>
            </a:pPr>
            <a:r>
              <a:rPr lang="en-US" sz="3699">
                <a:solidFill>
                  <a:srgbClr val="FFFFFF"/>
                </a:solidFill>
                <a:latin typeface="Trocchi"/>
                <a:ea typeface="Trocchi"/>
                <a:cs typeface="Trocchi"/>
                <a:sym typeface="Trocchi"/>
              </a:rPr>
              <a:t>APA</a:t>
            </a:r>
          </a:p>
        </p:txBody>
      </p:sp>
      <p:sp>
        <p:nvSpPr>
          <p:cNvPr name="TextBox 16" id="16"/>
          <p:cNvSpPr txBox="true"/>
          <p:nvPr/>
        </p:nvSpPr>
        <p:spPr>
          <a:xfrm rot="0">
            <a:off x="15630708" y="8820487"/>
            <a:ext cx="966585" cy="437813"/>
          </a:xfrm>
          <a:prstGeom prst="rect">
            <a:avLst/>
          </a:prstGeom>
        </p:spPr>
        <p:txBody>
          <a:bodyPr anchor="t" rtlCol="false" tIns="0" lIns="0" bIns="0" rIns="0">
            <a:spAutoFit/>
          </a:bodyPr>
          <a:lstStyle/>
          <a:p>
            <a:pPr algn="r">
              <a:lnSpc>
                <a:spcPts val="3693"/>
              </a:lnSpc>
            </a:pPr>
            <a:r>
              <a:rPr lang="en-US" sz="2638" b="true">
                <a:solidFill>
                  <a:srgbClr val="FFFFFF"/>
                </a:solidFill>
                <a:latin typeface="IBM Plex Sans Bold"/>
                <a:ea typeface="IBM Plex Sans Bold"/>
                <a:cs typeface="IBM Plex Sans Bold"/>
                <a:sym typeface="IBM Plex Sans Bold"/>
              </a:rPr>
              <a:t>05</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0">
            <a:off x="244106" y="1663617"/>
            <a:ext cx="8170276" cy="2974710"/>
            <a:chOff x="0" y="0"/>
            <a:chExt cx="10893701" cy="3966280"/>
          </a:xfrm>
        </p:grpSpPr>
        <p:grpSp>
          <p:nvGrpSpPr>
            <p:cNvPr name="Group 4" id="4"/>
            <p:cNvGrpSpPr/>
            <p:nvPr/>
          </p:nvGrpSpPr>
          <p:grpSpPr>
            <a:xfrm rot="-10800000">
              <a:off x="0" y="2554297"/>
              <a:ext cx="10893701" cy="1411984"/>
              <a:chOff x="0" y="0"/>
              <a:chExt cx="2459529" cy="318791"/>
            </a:xfrm>
          </p:grpSpPr>
          <p:sp>
            <p:nvSpPr>
              <p:cNvPr name="Freeform 5" id="5"/>
              <p:cNvSpPr/>
              <p:nvPr/>
            </p:nvSpPr>
            <p:spPr>
              <a:xfrm flipH="false" flipV="false" rot="0">
                <a:off x="0" y="0"/>
                <a:ext cx="2459529" cy="318791"/>
              </a:xfrm>
              <a:custGeom>
                <a:avLst/>
                <a:gdLst/>
                <a:ahLst/>
                <a:cxnLst/>
                <a:rect r="r" b="b" t="t" l="l"/>
                <a:pathLst>
                  <a:path h="318791" w="2459529">
                    <a:moveTo>
                      <a:pt x="37746" y="0"/>
                    </a:moveTo>
                    <a:lnTo>
                      <a:pt x="2421783" y="0"/>
                    </a:lnTo>
                    <a:cubicBezTo>
                      <a:pt x="2431794" y="0"/>
                      <a:pt x="2441395" y="3977"/>
                      <a:pt x="2448473" y="11056"/>
                    </a:cubicBezTo>
                    <a:cubicBezTo>
                      <a:pt x="2455552" y="18135"/>
                      <a:pt x="2459529" y="27735"/>
                      <a:pt x="2459529" y="37746"/>
                    </a:cubicBezTo>
                    <a:lnTo>
                      <a:pt x="2459529" y="281045"/>
                    </a:lnTo>
                    <a:cubicBezTo>
                      <a:pt x="2459529" y="301891"/>
                      <a:pt x="2442630" y="318791"/>
                      <a:pt x="2421783" y="318791"/>
                    </a:cubicBezTo>
                    <a:lnTo>
                      <a:pt x="37746" y="318791"/>
                    </a:lnTo>
                    <a:cubicBezTo>
                      <a:pt x="27735" y="318791"/>
                      <a:pt x="18135" y="314814"/>
                      <a:pt x="11056" y="307735"/>
                    </a:cubicBezTo>
                    <a:cubicBezTo>
                      <a:pt x="3977" y="300657"/>
                      <a:pt x="0" y="291056"/>
                      <a:pt x="0" y="281045"/>
                    </a:cubicBezTo>
                    <a:lnTo>
                      <a:pt x="0" y="37746"/>
                    </a:lnTo>
                    <a:cubicBezTo>
                      <a:pt x="0" y="27735"/>
                      <a:pt x="3977" y="18135"/>
                      <a:pt x="11056" y="11056"/>
                    </a:cubicBezTo>
                    <a:cubicBezTo>
                      <a:pt x="18135" y="3977"/>
                      <a:pt x="27735" y="0"/>
                      <a:pt x="37746"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6" id="6"/>
              <p:cNvSpPr txBox="true"/>
              <p:nvPr/>
            </p:nvSpPr>
            <p:spPr>
              <a:xfrm>
                <a:off x="0" y="-38100"/>
                <a:ext cx="2459529" cy="356891"/>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7" id="7"/>
            <p:cNvGrpSpPr/>
            <p:nvPr/>
          </p:nvGrpSpPr>
          <p:grpSpPr>
            <a:xfrm rot="0">
              <a:off x="0" y="0"/>
              <a:ext cx="10893701" cy="3658518"/>
              <a:chOff x="0" y="0"/>
              <a:chExt cx="2459529" cy="826003"/>
            </a:xfrm>
          </p:grpSpPr>
          <p:sp>
            <p:nvSpPr>
              <p:cNvPr name="Freeform 8" id="8"/>
              <p:cNvSpPr/>
              <p:nvPr/>
            </p:nvSpPr>
            <p:spPr>
              <a:xfrm flipH="false" flipV="false" rot="0">
                <a:off x="0" y="0"/>
                <a:ext cx="2459529" cy="826003"/>
              </a:xfrm>
              <a:custGeom>
                <a:avLst/>
                <a:gdLst/>
                <a:ahLst/>
                <a:cxnLst/>
                <a:rect r="r" b="b" t="t" l="l"/>
                <a:pathLst>
                  <a:path h="826003" w="2459529">
                    <a:moveTo>
                      <a:pt x="37746" y="0"/>
                    </a:moveTo>
                    <a:lnTo>
                      <a:pt x="2421783" y="0"/>
                    </a:lnTo>
                    <a:cubicBezTo>
                      <a:pt x="2431794" y="0"/>
                      <a:pt x="2441395" y="3977"/>
                      <a:pt x="2448473" y="11056"/>
                    </a:cubicBezTo>
                    <a:cubicBezTo>
                      <a:pt x="2455552" y="18135"/>
                      <a:pt x="2459529" y="27735"/>
                      <a:pt x="2459529" y="37746"/>
                    </a:cubicBezTo>
                    <a:lnTo>
                      <a:pt x="2459529" y="788257"/>
                    </a:lnTo>
                    <a:cubicBezTo>
                      <a:pt x="2459529" y="798268"/>
                      <a:pt x="2455552" y="807869"/>
                      <a:pt x="2448473" y="814947"/>
                    </a:cubicBezTo>
                    <a:cubicBezTo>
                      <a:pt x="2441395" y="822026"/>
                      <a:pt x="2431794" y="826003"/>
                      <a:pt x="2421783" y="826003"/>
                    </a:cubicBezTo>
                    <a:lnTo>
                      <a:pt x="37746" y="826003"/>
                    </a:lnTo>
                    <a:cubicBezTo>
                      <a:pt x="16900" y="826003"/>
                      <a:pt x="0" y="809103"/>
                      <a:pt x="0" y="788257"/>
                    </a:cubicBezTo>
                    <a:lnTo>
                      <a:pt x="0" y="37746"/>
                    </a:lnTo>
                    <a:cubicBezTo>
                      <a:pt x="0" y="27735"/>
                      <a:pt x="3977" y="18135"/>
                      <a:pt x="11056" y="11056"/>
                    </a:cubicBezTo>
                    <a:cubicBezTo>
                      <a:pt x="18135" y="3977"/>
                      <a:pt x="27735" y="0"/>
                      <a:pt x="37746" y="0"/>
                    </a:cubicBezTo>
                    <a:close/>
                  </a:path>
                </a:pathLst>
              </a:custGeom>
              <a:solidFill>
                <a:srgbClr val="FFFFFF"/>
              </a:solidFill>
              <a:ln cap="rnd">
                <a:noFill/>
                <a:prstDash val="solid"/>
                <a:round/>
              </a:ln>
            </p:spPr>
          </p:sp>
          <p:sp>
            <p:nvSpPr>
              <p:cNvPr name="TextBox 9" id="9"/>
              <p:cNvSpPr txBox="true"/>
              <p:nvPr/>
            </p:nvSpPr>
            <p:spPr>
              <a:xfrm>
                <a:off x="0" y="-38100"/>
                <a:ext cx="2459529" cy="864103"/>
              </a:xfrm>
              <a:prstGeom prst="rect">
                <a:avLst/>
              </a:prstGeom>
            </p:spPr>
            <p:txBody>
              <a:bodyPr anchor="ctr" rtlCol="false" tIns="50800" lIns="50800" bIns="50800" rIns="50800"/>
              <a:lstStyle/>
              <a:p>
                <a:pPr algn="ctr">
                  <a:lnSpc>
                    <a:spcPts val="2940"/>
                  </a:lnSpc>
                </a:pPr>
              </a:p>
            </p:txBody>
          </p:sp>
        </p:grpSp>
      </p:grpSp>
      <p:grpSp>
        <p:nvGrpSpPr>
          <p:cNvPr name="Group 10" id="10"/>
          <p:cNvGrpSpPr/>
          <p:nvPr/>
        </p:nvGrpSpPr>
        <p:grpSpPr>
          <a:xfrm rot="0">
            <a:off x="4329244" y="6868180"/>
            <a:ext cx="9216183" cy="3175780"/>
            <a:chOff x="0" y="0"/>
            <a:chExt cx="12288244" cy="4234373"/>
          </a:xfrm>
        </p:grpSpPr>
        <p:grpSp>
          <p:nvGrpSpPr>
            <p:cNvPr name="Group 11" id="11"/>
            <p:cNvGrpSpPr/>
            <p:nvPr/>
          </p:nvGrpSpPr>
          <p:grpSpPr>
            <a:xfrm rot="-10800000">
              <a:off x="0" y="2726949"/>
              <a:ext cx="12288244" cy="1507424"/>
              <a:chOff x="0" y="0"/>
              <a:chExt cx="2468816" cy="302855"/>
            </a:xfrm>
          </p:grpSpPr>
          <p:sp>
            <p:nvSpPr>
              <p:cNvPr name="Freeform 12" id="12"/>
              <p:cNvSpPr/>
              <p:nvPr/>
            </p:nvSpPr>
            <p:spPr>
              <a:xfrm flipH="false" flipV="false" rot="0">
                <a:off x="0" y="0"/>
                <a:ext cx="2468816" cy="302855"/>
              </a:xfrm>
              <a:custGeom>
                <a:avLst/>
                <a:gdLst/>
                <a:ahLst/>
                <a:cxnLst/>
                <a:rect r="r" b="b" t="t" l="l"/>
                <a:pathLst>
                  <a:path h="302855" w="2468816">
                    <a:moveTo>
                      <a:pt x="37604" y="0"/>
                    </a:moveTo>
                    <a:lnTo>
                      <a:pt x="2431211" y="0"/>
                    </a:lnTo>
                    <a:cubicBezTo>
                      <a:pt x="2441185" y="0"/>
                      <a:pt x="2450749" y="3962"/>
                      <a:pt x="2457802" y="11014"/>
                    </a:cubicBezTo>
                    <a:cubicBezTo>
                      <a:pt x="2464854" y="18066"/>
                      <a:pt x="2468816" y="27631"/>
                      <a:pt x="2468816" y="37604"/>
                    </a:cubicBezTo>
                    <a:lnTo>
                      <a:pt x="2468816" y="265250"/>
                    </a:lnTo>
                    <a:cubicBezTo>
                      <a:pt x="2468816" y="275224"/>
                      <a:pt x="2464854" y="284788"/>
                      <a:pt x="2457802" y="291841"/>
                    </a:cubicBezTo>
                    <a:cubicBezTo>
                      <a:pt x="2450749" y="298893"/>
                      <a:pt x="2441185" y="302855"/>
                      <a:pt x="2431211" y="302855"/>
                    </a:cubicBezTo>
                    <a:lnTo>
                      <a:pt x="37604" y="302855"/>
                    </a:lnTo>
                    <a:cubicBezTo>
                      <a:pt x="16836" y="302855"/>
                      <a:pt x="0" y="286019"/>
                      <a:pt x="0" y="265250"/>
                    </a:cubicBezTo>
                    <a:lnTo>
                      <a:pt x="0" y="37604"/>
                    </a:lnTo>
                    <a:cubicBezTo>
                      <a:pt x="0" y="27631"/>
                      <a:pt x="3962" y="18066"/>
                      <a:pt x="11014" y="11014"/>
                    </a:cubicBezTo>
                    <a:cubicBezTo>
                      <a:pt x="18066" y="3962"/>
                      <a:pt x="27631" y="0"/>
                      <a:pt x="37604"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3" id="13"/>
              <p:cNvSpPr txBox="true"/>
              <p:nvPr/>
            </p:nvSpPr>
            <p:spPr>
              <a:xfrm>
                <a:off x="0" y="-38100"/>
                <a:ext cx="2468816" cy="340955"/>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14" id="14"/>
            <p:cNvGrpSpPr/>
            <p:nvPr/>
          </p:nvGrpSpPr>
          <p:grpSpPr>
            <a:xfrm rot="0">
              <a:off x="0" y="0"/>
              <a:ext cx="12288244" cy="3905808"/>
              <a:chOff x="0" y="0"/>
              <a:chExt cx="2468816" cy="784711"/>
            </a:xfrm>
          </p:grpSpPr>
          <p:sp>
            <p:nvSpPr>
              <p:cNvPr name="Freeform 15" id="15"/>
              <p:cNvSpPr/>
              <p:nvPr/>
            </p:nvSpPr>
            <p:spPr>
              <a:xfrm flipH="false" flipV="false" rot="0">
                <a:off x="0" y="0"/>
                <a:ext cx="2468816" cy="784711"/>
              </a:xfrm>
              <a:custGeom>
                <a:avLst/>
                <a:gdLst/>
                <a:ahLst/>
                <a:cxnLst/>
                <a:rect r="r" b="b" t="t" l="l"/>
                <a:pathLst>
                  <a:path h="784711" w="2468816">
                    <a:moveTo>
                      <a:pt x="37604" y="0"/>
                    </a:moveTo>
                    <a:lnTo>
                      <a:pt x="2431211" y="0"/>
                    </a:lnTo>
                    <a:cubicBezTo>
                      <a:pt x="2441185" y="0"/>
                      <a:pt x="2450749" y="3962"/>
                      <a:pt x="2457802" y="11014"/>
                    </a:cubicBezTo>
                    <a:cubicBezTo>
                      <a:pt x="2464854" y="18066"/>
                      <a:pt x="2468816" y="27631"/>
                      <a:pt x="2468816" y="37604"/>
                    </a:cubicBezTo>
                    <a:lnTo>
                      <a:pt x="2468816" y="747106"/>
                    </a:lnTo>
                    <a:cubicBezTo>
                      <a:pt x="2468816" y="767875"/>
                      <a:pt x="2451980" y="784711"/>
                      <a:pt x="2431211" y="784711"/>
                    </a:cubicBezTo>
                    <a:lnTo>
                      <a:pt x="37604" y="784711"/>
                    </a:lnTo>
                    <a:cubicBezTo>
                      <a:pt x="27631" y="784711"/>
                      <a:pt x="18066" y="780749"/>
                      <a:pt x="11014" y="773697"/>
                    </a:cubicBezTo>
                    <a:cubicBezTo>
                      <a:pt x="3962" y="766645"/>
                      <a:pt x="0" y="757080"/>
                      <a:pt x="0" y="747106"/>
                    </a:cubicBezTo>
                    <a:lnTo>
                      <a:pt x="0" y="37604"/>
                    </a:lnTo>
                    <a:cubicBezTo>
                      <a:pt x="0" y="27631"/>
                      <a:pt x="3962" y="18066"/>
                      <a:pt x="11014" y="11014"/>
                    </a:cubicBezTo>
                    <a:cubicBezTo>
                      <a:pt x="18066" y="3962"/>
                      <a:pt x="27631" y="0"/>
                      <a:pt x="37604" y="0"/>
                    </a:cubicBezTo>
                    <a:close/>
                  </a:path>
                </a:pathLst>
              </a:custGeom>
              <a:solidFill>
                <a:srgbClr val="FFFFFF"/>
              </a:solidFill>
              <a:ln cap="rnd">
                <a:noFill/>
                <a:prstDash val="solid"/>
                <a:round/>
              </a:ln>
            </p:spPr>
          </p:sp>
          <p:sp>
            <p:nvSpPr>
              <p:cNvPr name="TextBox 16" id="16"/>
              <p:cNvSpPr txBox="true"/>
              <p:nvPr/>
            </p:nvSpPr>
            <p:spPr>
              <a:xfrm>
                <a:off x="0" y="-38100"/>
                <a:ext cx="2468816" cy="822811"/>
              </a:xfrm>
              <a:prstGeom prst="rect">
                <a:avLst/>
              </a:prstGeom>
            </p:spPr>
            <p:txBody>
              <a:bodyPr anchor="ctr" rtlCol="false" tIns="50800" lIns="50800" bIns="50800" rIns="50800"/>
              <a:lstStyle/>
              <a:p>
                <a:pPr algn="ctr">
                  <a:lnSpc>
                    <a:spcPts val="2940"/>
                  </a:lnSpc>
                </a:pPr>
              </a:p>
            </p:txBody>
          </p:sp>
        </p:grpSp>
      </p:grpSp>
      <p:grpSp>
        <p:nvGrpSpPr>
          <p:cNvPr name="Group 17" id="17"/>
          <p:cNvGrpSpPr/>
          <p:nvPr/>
        </p:nvGrpSpPr>
        <p:grpSpPr>
          <a:xfrm rot="0">
            <a:off x="9191936" y="2041198"/>
            <a:ext cx="8067364" cy="2659659"/>
            <a:chOff x="0" y="0"/>
            <a:chExt cx="10756485" cy="3546212"/>
          </a:xfrm>
        </p:grpSpPr>
        <p:grpSp>
          <p:nvGrpSpPr>
            <p:cNvPr name="Group 18" id="18"/>
            <p:cNvGrpSpPr/>
            <p:nvPr/>
          </p:nvGrpSpPr>
          <p:grpSpPr>
            <a:xfrm rot="-10800000">
              <a:off x="0" y="2283771"/>
              <a:ext cx="10756485" cy="1262441"/>
              <a:chOff x="0" y="0"/>
              <a:chExt cx="2468816" cy="289754"/>
            </a:xfrm>
          </p:grpSpPr>
          <p:sp>
            <p:nvSpPr>
              <p:cNvPr name="Freeform 19" id="19"/>
              <p:cNvSpPr/>
              <p:nvPr/>
            </p:nvSpPr>
            <p:spPr>
              <a:xfrm flipH="false" flipV="false" rot="0">
                <a:off x="0" y="0"/>
                <a:ext cx="2468816" cy="289754"/>
              </a:xfrm>
              <a:custGeom>
                <a:avLst/>
                <a:gdLst/>
                <a:ahLst/>
                <a:cxnLst/>
                <a:rect r="r" b="b" t="t" l="l"/>
                <a:pathLst>
                  <a:path h="289754" w="2468816">
                    <a:moveTo>
                      <a:pt x="37604" y="0"/>
                    </a:moveTo>
                    <a:lnTo>
                      <a:pt x="2431211" y="0"/>
                    </a:lnTo>
                    <a:cubicBezTo>
                      <a:pt x="2441185" y="0"/>
                      <a:pt x="2450749" y="3962"/>
                      <a:pt x="2457802" y="11014"/>
                    </a:cubicBezTo>
                    <a:cubicBezTo>
                      <a:pt x="2464854" y="18066"/>
                      <a:pt x="2468816" y="27631"/>
                      <a:pt x="2468816" y="37604"/>
                    </a:cubicBezTo>
                    <a:lnTo>
                      <a:pt x="2468816" y="252149"/>
                    </a:lnTo>
                    <a:cubicBezTo>
                      <a:pt x="2468816" y="272918"/>
                      <a:pt x="2451980" y="289754"/>
                      <a:pt x="2431211" y="289754"/>
                    </a:cubicBezTo>
                    <a:lnTo>
                      <a:pt x="37604" y="289754"/>
                    </a:lnTo>
                    <a:cubicBezTo>
                      <a:pt x="27631" y="289754"/>
                      <a:pt x="18066" y="285792"/>
                      <a:pt x="11014" y="278740"/>
                    </a:cubicBezTo>
                    <a:cubicBezTo>
                      <a:pt x="3962" y="271688"/>
                      <a:pt x="0" y="262123"/>
                      <a:pt x="0" y="252149"/>
                    </a:cubicBezTo>
                    <a:lnTo>
                      <a:pt x="0" y="37604"/>
                    </a:lnTo>
                    <a:cubicBezTo>
                      <a:pt x="0" y="27631"/>
                      <a:pt x="3962" y="18066"/>
                      <a:pt x="11014" y="11014"/>
                    </a:cubicBezTo>
                    <a:cubicBezTo>
                      <a:pt x="18066" y="3962"/>
                      <a:pt x="27631" y="0"/>
                      <a:pt x="37604"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20" id="20"/>
              <p:cNvSpPr txBox="true"/>
              <p:nvPr/>
            </p:nvSpPr>
            <p:spPr>
              <a:xfrm>
                <a:off x="0" y="-38100"/>
                <a:ext cx="2468816" cy="327854"/>
              </a:xfrm>
              <a:prstGeom prst="rect">
                <a:avLst/>
              </a:prstGeom>
            </p:spPr>
            <p:txBody>
              <a:bodyPr anchor="ctr" rtlCol="false" tIns="50800" lIns="50800" bIns="50800" rIns="50800"/>
              <a:lstStyle/>
              <a:p>
                <a:pPr algn="ctr" marL="0" indent="0" lvl="0">
                  <a:lnSpc>
                    <a:spcPts val="2939"/>
                  </a:lnSpc>
                  <a:spcBef>
                    <a:spcPct val="0"/>
                  </a:spcBef>
                </a:pPr>
              </a:p>
            </p:txBody>
          </p:sp>
        </p:grpSp>
        <p:grpSp>
          <p:nvGrpSpPr>
            <p:cNvPr name="Group 21" id="21"/>
            <p:cNvGrpSpPr/>
            <p:nvPr/>
          </p:nvGrpSpPr>
          <p:grpSpPr>
            <a:xfrm rot="0">
              <a:off x="0" y="0"/>
              <a:ext cx="10756485" cy="3271044"/>
              <a:chOff x="0" y="0"/>
              <a:chExt cx="2468816" cy="750766"/>
            </a:xfrm>
          </p:grpSpPr>
          <p:sp>
            <p:nvSpPr>
              <p:cNvPr name="Freeform 22" id="22"/>
              <p:cNvSpPr/>
              <p:nvPr/>
            </p:nvSpPr>
            <p:spPr>
              <a:xfrm flipH="false" flipV="false" rot="0">
                <a:off x="0" y="0"/>
                <a:ext cx="2468816" cy="750766"/>
              </a:xfrm>
              <a:custGeom>
                <a:avLst/>
                <a:gdLst/>
                <a:ahLst/>
                <a:cxnLst/>
                <a:rect r="r" b="b" t="t" l="l"/>
                <a:pathLst>
                  <a:path h="750766" w="2468816">
                    <a:moveTo>
                      <a:pt x="37604" y="0"/>
                    </a:moveTo>
                    <a:lnTo>
                      <a:pt x="2431211" y="0"/>
                    </a:lnTo>
                    <a:cubicBezTo>
                      <a:pt x="2441185" y="0"/>
                      <a:pt x="2450749" y="3962"/>
                      <a:pt x="2457802" y="11014"/>
                    </a:cubicBezTo>
                    <a:cubicBezTo>
                      <a:pt x="2464854" y="18066"/>
                      <a:pt x="2468816" y="27631"/>
                      <a:pt x="2468816" y="37604"/>
                    </a:cubicBezTo>
                    <a:lnTo>
                      <a:pt x="2468816" y="713162"/>
                    </a:lnTo>
                    <a:cubicBezTo>
                      <a:pt x="2468816" y="733930"/>
                      <a:pt x="2451980" y="750766"/>
                      <a:pt x="2431211" y="750766"/>
                    </a:cubicBezTo>
                    <a:lnTo>
                      <a:pt x="37604" y="750766"/>
                    </a:lnTo>
                    <a:cubicBezTo>
                      <a:pt x="27631" y="750766"/>
                      <a:pt x="18066" y="746804"/>
                      <a:pt x="11014" y="739752"/>
                    </a:cubicBezTo>
                    <a:cubicBezTo>
                      <a:pt x="3962" y="732700"/>
                      <a:pt x="0" y="723135"/>
                      <a:pt x="0" y="713162"/>
                    </a:cubicBezTo>
                    <a:lnTo>
                      <a:pt x="0" y="37604"/>
                    </a:lnTo>
                    <a:cubicBezTo>
                      <a:pt x="0" y="27631"/>
                      <a:pt x="3962" y="18066"/>
                      <a:pt x="11014" y="11014"/>
                    </a:cubicBezTo>
                    <a:cubicBezTo>
                      <a:pt x="18066" y="3962"/>
                      <a:pt x="27631" y="0"/>
                      <a:pt x="37604" y="0"/>
                    </a:cubicBezTo>
                    <a:close/>
                  </a:path>
                </a:pathLst>
              </a:custGeom>
              <a:solidFill>
                <a:srgbClr val="FFFFFF"/>
              </a:solidFill>
              <a:ln cap="rnd">
                <a:noFill/>
                <a:prstDash val="solid"/>
                <a:round/>
              </a:ln>
            </p:spPr>
          </p:sp>
          <p:sp>
            <p:nvSpPr>
              <p:cNvPr name="TextBox 23" id="23"/>
              <p:cNvSpPr txBox="true"/>
              <p:nvPr/>
            </p:nvSpPr>
            <p:spPr>
              <a:xfrm>
                <a:off x="0" y="-38100"/>
                <a:ext cx="2468816" cy="788866"/>
              </a:xfrm>
              <a:prstGeom prst="rect">
                <a:avLst/>
              </a:prstGeom>
            </p:spPr>
            <p:txBody>
              <a:bodyPr anchor="ctr" rtlCol="false" tIns="50800" lIns="50800" bIns="50800" rIns="50800"/>
              <a:lstStyle/>
              <a:p>
                <a:pPr algn="ctr">
                  <a:lnSpc>
                    <a:spcPts val="2939"/>
                  </a:lnSpc>
                </a:pPr>
              </a:p>
            </p:txBody>
          </p:sp>
        </p:grpSp>
      </p:grpSp>
      <p:grpSp>
        <p:nvGrpSpPr>
          <p:cNvPr name="Group 24" id="24"/>
          <p:cNvGrpSpPr/>
          <p:nvPr/>
        </p:nvGrpSpPr>
        <p:grpSpPr>
          <a:xfrm rot="0">
            <a:off x="2449225" y="1117847"/>
            <a:ext cx="3385280" cy="791471"/>
            <a:chOff x="0" y="0"/>
            <a:chExt cx="2173326" cy="508119"/>
          </a:xfrm>
        </p:grpSpPr>
        <p:sp>
          <p:nvSpPr>
            <p:cNvPr name="Freeform 25" id="25"/>
            <p:cNvSpPr/>
            <p:nvPr/>
          </p:nvSpPr>
          <p:spPr>
            <a:xfrm flipH="false" flipV="false" rot="0">
              <a:off x="0" y="0"/>
              <a:ext cx="2173326" cy="508119"/>
            </a:xfrm>
            <a:custGeom>
              <a:avLst/>
              <a:gdLst/>
              <a:ahLst/>
              <a:cxnLst/>
              <a:rect r="r" b="b" t="t" l="l"/>
              <a:pathLst>
                <a:path h="508119" w="2173326">
                  <a:moveTo>
                    <a:pt x="45739" y="0"/>
                  </a:moveTo>
                  <a:lnTo>
                    <a:pt x="2127588" y="0"/>
                  </a:lnTo>
                  <a:cubicBezTo>
                    <a:pt x="2139718" y="0"/>
                    <a:pt x="2151352" y="4819"/>
                    <a:pt x="2159930" y="13397"/>
                  </a:cubicBezTo>
                  <a:cubicBezTo>
                    <a:pt x="2168507" y="21974"/>
                    <a:pt x="2173326" y="33608"/>
                    <a:pt x="2173326" y="45739"/>
                  </a:cubicBezTo>
                  <a:lnTo>
                    <a:pt x="2173326" y="462380"/>
                  </a:lnTo>
                  <a:cubicBezTo>
                    <a:pt x="2173326" y="487641"/>
                    <a:pt x="2152848" y="508119"/>
                    <a:pt x="2127588" y="508119"/>
                  </a:cubicBezTo>
                  <a:lnTo>
                    <a:pt x="45739" y="508119"/>
                  </a:lnTo>
                  <a:cubicBezTo>
                    <a:pt x="20478" y="508119"/>
                    <a:pt x="0" y="487641"/>
                    <a:pt x="0" y="462380"/>
                  </a:cubicBezTo>
                  <a:lnTo>
                    <a:pt x="0" y="45739"/>
                  </a:lnTo>
                  <a:cubicBezTo>
                    <a:pt x="0" y="20478"/>
                    <a:pt x="20478" y="0"/>
                    <a:pt x="45739"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26" id="26"/>
            <p:cNvSpPr txBox="true"/>
            <p:nvPr/>
          </p:nvSpPr>
          <p:spPr>
            <a:xfrm>
              <a:off x="0" y="-47625"/>
              <a:ext cx="2173326" cy="555744"/>
            </a:xfrm>
            <a:prstGeom prst="rect">
              <a:avLst/>
            </a:prstGeom>
          </p:spPr>
          <p:txBody>
            <a:bodyPr anchor="ctr" rtlCol="false" tIns="47543" lIns="47543" bIns="47543" rIns="47543"/>
            <a:lstStyle/>
            <a:p>
              <a:pPr algn="ctr">
                <a:lnSpc>
                  <a:spcPts val="3418"/>
                </a:lnSpc>
              </a:pPr>
            </a:p>
          </p:txBody>
        </p:sp>
      </p:grpSp>
      <p:grpSp>
        <p:nvGrpSpPr>
          <p:cNvPr name="Group 27" id="27"/>
          <p:cNvGrpSpPr/>
          <p:nvPr/>
        </p:nvGrpSpPr>
        <p:grpSpPr>
          <a:xfrm rot="0">
            <a:off x="7001280" y="6046731"/>
            <a:ext cx="3377309" cy="948562"/>
            <a:chOff x="0" y="0"/>
            <a:chExt cx="2168209" cy="608971"/>
          </a:xfrm>
        </p:grpSpPr>
        <p:sp>
          <p:nvSpPr>
            <p:cNvPr name="Freeform 28" id="28"/>
            <p:cNvSpPr/>
            <p:nvPr/>
          </p:nvSpPr>
          <p:spPr>
            <a:xfrm flipH="false" flipV="false" rot="0">
              <a:off x="0" y="0"/>
              <a:ext cx="2168209" cy="608971"/>
            </a:xfrm>
            <a:custGeom>
              <a:avLst/>
              <a:gdLst/>
              <a:ahLst/>
              <a:cxnLst/>
              <a:rect r="r" b="b" t="t" l="l"/>
              <a:pathLst>
                <a:path h="608971" w="2168209">
                  <a:moveTo>
                    <a:pt x="45847" y="0"/>
                  </a:moveTo>
                  <a:lnTo>
                    <a:pt x="2122362" y="0"/>
                  </a:lnTo>
                  <a:cubicBezTo>
                    <a:pt x="2134521" y="0"/>
                    <a:pt x="2146183" y="4830"/>
                    <a:pt x="2154781" y="13428"/>
                  </a:cubicBezTo>
                  <a:cubicBezTo>
                    <a:pt x="2163379" y="22026"/>
                    <a:pt x="2168209" y="33687"/>
                    <a:pt x="2168209" y="45847"/>
                  </a:cubicBezTo>
                  <a:lnTo>
                    <a:pt x="2168209" y="563124"/>
                  </a:lnTo>
                  <a:cubicBezTo>
                    <a:pt x="2168209" y="588444"/>
                    <a:pt x="2147683" y="608971"/>
                    <a:pt x="2122362" y="608971"/>
                  </a:cubicBezTo>
                  <a:lnTo>
                    <a:pt x="45847" y="608971"/>
                  </a:lnTo>
                  <a:cubicBezTo>
                    <a:pt x="20526" y="608971"/>
                    <a:pt x="0" y="588444"/>
                    <a:pt x="0" y="563124"/>
                  </a:cubicBezTo>
                  <a:lnTo>
                    <a:pt x="0" y="45847"/>
                  </a:lnTo>
                  <a:cubicBezTo>
                    <a:pt x="0" y="20526"/>
                    <a:pt x="20526" y="0"/>
                    <a:pt x="45847"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29" id="29"/>
            <p:cNvSpPr txBox="true"/>
            <p:nvPr/>
          </p:nvSpPr>
          <p:spPr>
            <a:xfrm>
              <a:off x="0" y="-47625"/>
              <a:ext cx="2168209" cy="656596"/>
            </a:xfrm>
            <a:prstGeom prst="rect">
              <a:avLst/>
            </a:prstGeom>
          </p:spPr>
          <p:txBody>
            <a:bodyPr anchor="ctr" rtlCol="false" tIns="47543" lIns="47543" bIns="47543" rIns="47543"/>
            <a:lstStyle/>
            <a:p>
              <a:pPr algn="ctr">
                <a:lnSpc>
                  <a:spcPts val="3418"/>
                </a:lnSpc>
              </a:pPr>
            </a:p>
          </p:txBody>
        </p:sp>
      </p:grpSp>
      <p:grpSp>
        <p:nvGrpSpPr>
          <p:cNvPr name="Group 30" id="30"/>
          <p:cNvGrpSpPr/>
          <p:nvPr/>
        </p:nvGrpSpPr>
        <p:grpSpPr>
          <a:xfrm rot="0">
            <a:off x="11532978" y="1663617"/>
            <a:ext cx="3385280" cy="668940"/>
            <a:chOff x="0" y="0"/>
            <a:chExt cx="2173326" cy="429455"/>
          </a:xfrm>
        </p:grpSpPr>
        <p:sp>
          <p:nvSpPr>
            <p:cNvPr name="Freeform 31" id="31"/>
            <p:cNvSpPr/>
            <p:nvPr/>
          </p:nvSpPr>
          <p:spPr>
            <a:xfrm flipH="false" flipV="false" rot="0">
              <a:off x="0" y="0"/>
              <a:ext cx="2173326" cy="429455"/>
            </a:xfrm>
            <a:custGeom>
              <a:avLst/>
              <a:gdLst/>
              <a:ahLst/>
              <a:cxnLst/>
              <a:rect r="r" b="b" t="t" l="l"/>
              <a:pathLst>
                <a:path h="429455" w="2173326">
                  <a:moveTo>
                    <a:pt x="45739" y="0"/>
                  </a:moveTo>
                  <a:lnTo>
                    <a:pt x="2127588" y="0"/>
                  </a:lnTo>
                  <a:cubicBezTo>
                    <a:pt x="2139718" y="0"/>
                    <a:pt x="2151352" y="4819"/>
                    <a:pt x="2159930" y="13397"/>
                  </a:cubicBezTo>
                  <a:cubicBezTo>
                    <a:pt x="2168507" y="21974"/>
                    <a:pt x="2173326" y="33608"/>
                    <a:pt x="2173326" y="45739"/>
                  </a:cubicBezTo>
                  <a:lnTo>
                    <a:pt x="2173326" y="383716"/>
                  </a:lnTo>
                  <a:cubicBezTo>
                    <a:pt x="2173326" y="408977"/>
                    <a:pt x="2152848" y="429455"/>
                    <a:pt x="2127588" y="429455"/>
                  </a:cubicBezTo>
                  <a:lnTo>
                    <a:pt x="45739" y="429455"/>
                  </a:lnTo>
                  <a:cubicBezTo>
                    <a:pt x="20478" y="429455"/>
                    <a:pt x="0" y="408977"/>
                    <a:pt x="0" y="383716"/>
                  </a:cubicBezTo>
                  <a:lnTo>
                    <a:pt x="0" y="45739"/>
                  </a:lnTo>
                  <a:cubicBezTo>
                    <a:pt x="0" y="20478"/>
                    <a:pt x="20478" y="0"/>
                    <a:pt x="45739" y="0"/>
                  </a:cubicBezTo>
                  <a:close/>
                </a:path>
              </a:pathLst>
            </a:custGeom>
            <a:gradFill rotWithShape="true">
              <a:gsLst>
                <a:gs pos="0">
                  <a:srgbClr val="2D5297">
                    <a:alpha val="100000"/>
                  </a:srgbClr>
                </a:gs>
                <a:gs pos="100000">
                  <a:srgbClr val="08122E">
                    <a:alpha val="100000"/>
                  </a:srgbClr>
                </a:gs>
              </a:gsLst>
              <a:path path="circle">
                <a:fillToRect l="0" r="100000" t="0" b="100000"/>
              </a:path>
              <a:tileRect r="0" l="-100000" b="0" t="-100000"/>
            </a:gradFill>
            <a:ln cap="sq">
              <a:noFill/>
              <a:prstDash val="solid"/>
              <a:miter/>
            </a:ln>
          </p:spPr>
        </p:sp>
        <p:sp>
          <p:nvSpPr>
            <p:cNvPr name="TextBox 32" id="32"/>
            <p:cNvSpPr txBox="true"/>
            <p:nvPr/>
          </p:nvSpPr>
          <p:spPr>
            <a:xfrm>
              <a:off x="0" y="-47625"/>
              <a:ext cx="2173326" cy="477080"/>
            </a:xfrm>
            <a:prstGeom prst="rect">
              <a:avLst/>
            </a:prstGeom>
          </p:spPr>
          <p:txBody>
            <a:bodyPr anchor="ctr" rtlCol="false" tIns="47543" lIns="47543" bIns="47543" rIns="47543"/>
            <a:lstStyle/>
            <a:p>
              <a:pPr algn="ctr">
                <a:lnSpc>
                  <a:spcPts val="3418"/>
                </a:lnSpc>
              </a:pPr>
            </a:p>
          </p:txBody>
        </p:sp>
      </p:grpSp>
      <p:sp>
        <p:nvSpPr>
          <p:cNvPr name="Freeform 33" id="33"/>
          <p:cNvSpPr/>
          <p:nvPr/>
        </p:nvSpPr>
        <p:spPr>
          <a:xfrm flipH="false" flipV="false" rot="0">
            <a:off x="-1219741" y="0"/>
            <a:ext cx="2927694" cy="2235694"/>
          </a:xfrm>
          <a:custGeom>
            <a:avLst/>
            <a:gdLst/>
            <a:ahLst/>
            <a:cxnLst/>
            <a:rect r="r" b="b" t="t" l="l"/>
            <a:pathLst>
              <a:path h="2235694" w="2927694">
                <a:moveTo>
                  <a:pt x="0" y="0"/>
                </a:moveTo>
                <a:lnTo>
                  <a:pt x="2927694" y="0"/>
                </a:lnTo>
                <a:lnTo>
                  <a:pt x="2927694" y="2235694"/>
                </a:lnTo>
                <a:lnTo>
                  <a:pt x="0" y="223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34" id="34"/>
          <p:cNvSpPr/>
          <p:nvPr/>
        </p:nvSpPr>
        <p:spPr>
          <a:xfrm flipH="false" flipV="false" rot="0">
            <a:off x="11401790" y="4294476"/>
            <a:ext cx="4287275" cy="2841472"/>
          </a:xfrm>
          <a:custGeom>
            <a:avLst/>
            <a:gdLst/>
            <a:ahLst/>
            <a:cxnLst/>
            <a:rect r="r" b="b" t="t" l="l"/>
            <a:pathLst>
              <a:path h="2841472" w="4287275">
                <a:moveTo>
                  <a:pt x="0" y="0"/>
                </a:moveTo>
                <a:lnTo>
                  <a:pt x="4287274" y="0"/>
                </a:lnTo>
                <a:lnTo>
                  <a:pt x="4287274" y="2841472"/>
                </a:lnTo>
                <a:lnTo>
                  <a:pt x="0" y="2841472"/>
                </a:lnTo>
                <a:lnTo>
                  <a:pt x="0" y="0"/>
                </a:lnTo>
                <a:close/>
              </a:path>
            </a:pathLst>
          </a:custGeom>
          <a:blipFill>
            <a:blip r:embed="rId5"/>
            <a:stretch>
              <a:fillRect l="0" t="-39983" r="0" b="-195310"/>
            </a:stretch>
          </a:blipFill>
        </p:spPr>
      </p:sp>
      <p:sp>
        <p:nvSpPr>
          <p:cNvPr name="Freeform 35" id="35"/>
          <p:cNvSpPr/>
          <p:nvPr/>
        </p:nvSpPr>
        <p:spPr>
          <a:xfrm flipH="false" flipV="false" rot="0">
            <a:off x="994596" y="4789651"/>
            <a:ext cx="2909258" cy="4468649"/>
          </a:xfrm>
          <a:custGeom>
            <a:avLst/>
            <a:gdLst/>
            <a:ahLst/>
            <a:cxnLst/>
            <a:rect r="r" b="b" t="t" l="l"/>
            <a:pathLst>
              <a:path h="4468649" w="2909258">
                <a:moveTo>
                  <a:pt x="0" y="0"/>
                </a:moveTo>
                <a:lnTo>
                  <a:pt x="2909258" y="0"/>
                </a:lnTo>
                <a:lnTo>
                  <a:pt x="2909258" y="4468649"/>
                </a:lnTo>
                <a:lnTo>
                  <a:pt x="0" y="4468649"/>
                </a:lnTo>
                <a:lnTo>
                  <a:pt x="0" y="0"/>
                </a:lnTo>
                <a:close/>
              </a:path>
            </a:pathLst>
          </a:custGeom>
          <a:blipFill>
            <a:blip r:embed="rId6"/>
            <a:stretch>
              <a:fillRect l="-11202" t="-21629" r="-15667" b="-61919"/>
            </a:stretch>
          </a:blipFill>
        </p:spPr>
      </p:sp>
      <p:sp>
        <p:nvSpPr>
          <p:cNvPr name="TextBox 36" id="36"/>
          <p:cNvSpPr txBox="true"/>
          <p:nvPr/>
        </p:nvSpPr>
        <p:spPr>
          <a:xfrm rot="0">
            <a:off x="326971" y="2529181"/>
            <a:ext cx="7629787" cy="1480185"/>
          </a:xfrm>
          <a:prstGeom prst="rect">
            <a:avLst/>
          </a:prstGeom>
        </p:spPr>
        <p:txBody>
          <a:bodyPr anchor="t" rtlCol="false" tIns="0" lIns="0" bIns="0" rIns="0">
            <a:spAutoFit/>
          </a:bodyPr>
          <a:lstStyle/>
          <a:p>
            <a:pPr algn="just" marL="0" indent="0" lvl="0">
              <a:lnSpc>
                <a:spcPts val="2940"/>
              </a:lnSpc>
              <a:spcBef>
                <a:spcPct val="0"/>
              </a:spcBef>
            </a:pPr>
            <a:r>
              <a:rPr lang="en-US" sz="2100">
                <a:solidFill>
                  <a:srgbClr val="0B1B45"/>
                </a:solidFill>
                <a:latin typeface="Trocchi"/>
                <a:ea typeface="Trocchi"/>
                <a:cs typeface="Trocchi"/>
                <a:sym typeface="Trocchi"/>
              </a:rPr>
              <a:t>Brindar una educación práctica, accesible y de calidad que permita a los estudiantes desarrollar habilidades clave para su crecimiento personal, académico y profesional.</a:t>
            </a:r>
          </a:p>
        </p:txBody>
      </p:sp>
      <p:sp>
        <p:nvSpPr>
          <p:cNvPr name="TextBox 37" id="37"/>
          <p:cNvSpPr txBox="true"/>
          <p:nvPr/>
        </p:nvSpPr>
        <p:spPr>
          <a:xfrm rot="0">
            <a:off x="4671496" y="7231198"/>
            <a:ext cx="8036878" cy="2362622"/>
          </a:xfrm>
          <a:prstGeom prst="rect">
            <a:avLst/>
          </a:prstGeom>
        </p:spPr>
        <p:txBody>
          <a:bodyPr anchor="t" rtlCol="false" tIns="0" lIns="0" bIns="0" rIns="0">
            <a:spAutoFit/>
          </a:bodyPr>
          <a:lstStyle/>
          <a:p>
            <a:pPr algn="just">
              <a:lnSpc>
                <a:spcPts val="3183"/>
              </a:lnSpc>
            </a:pPr>
            <a:r>
              <a:rPr lang="en-US" sz="2273">
                <a:solidFill>
                  <a:srgbClr val="0B1B45"/>
                </a:solidFill>
                <a:latin typeface="Trocchi"/>
                <a:ea typeface="Trocchi"/>
                <a:cs typeface="Trocchi"/>
                <a:sym typeface="Trocchi"/>
              </a:rPr>
              <a:t>Compromiso: Nos dedicamos con pasión a la formación de nuestros estudiantes.</a:t>
            </a:r>
          </a:p>
          <a:p>
            <a:pPr algn="just">
              <a:lnSpc>
                <a:spcPts val="3183"/>
              </a:lnSpc>
            </a:pPr>
            <a:r>
              <a:rPr lang="en-US" sz="2273">
                <a:solidFill>
                  <a:srgbClr val="0B1B45"/>
                </a:solidFill>
                <a:latin typeface="Trocchi"/>
                <a:ea typeface="Trocchi"/>
                <a:cs typeface="Trocchi"/>
                <a:sym typeface="Trocchi"/>
              </a:rPr>
              <a:t>Calidad: Ofrecemos programas educativos actualizados, útiles y bien estructurados</a:t>
            </a:r>
          </a:p>
          <a:p>
            <a:pPr algn="just" marL="0" indent="0" lvl="0">
              <a:lnSpc>
                <a:spcPts val="3183"/>
              </a:lnSpc>
              <a:spcBef>
                <a:spcPct val="0"/>
              </a:spcBef>
            </a:pPr>
            <a:r>
              <a:rPr lang="en-US" sz="2273">
                <a:solidFill>
                  <a:srgbClr val="0B1B45"/>
                </a:solidFill>
                <a:latin typeface="Trocchi"/>
                <a:ea typeface="Trocchi"/>
                <a:cs typeface="Trocchi"/>
                <a:sym typeface="Trocchi"/>
              </a:rPr>
              <a:t>Responsabilidad: Promovemos una formación ética y socialmente consciente.</a:t>
            </a:r>
          </a:p>
        </p:txBody>
      </p:sp>
      <p:sp>
        <p:nvSpPr>
          <p:cNvPr name="TextBox 38" id="38"/>
          <p:cNvSpPr txBox="true"/>
          <p:nvPr/>
        </p:nvSpPr>
        <p:spPr>
          <a:xfrm rot="0">
            <a:off x="9393736" y="2352330"/>
            <a:ext cx="7663763" cy="1338504"/>
          </a:xfrm>
          <a:prstGeom prst="rect">
            <a:avLst/>
          </a:prstGeom>
        </p:spPr>
        <p:txBody>
          <a:bodyPr anchor="t" rtlCol="false" tIns="0" lIns="0" bIns="0" rIns="0">
            <a:spAutoFit/>
          </a:bodyPr>
          <a:lstStyle/>
          <a:p>
            <a:pPr algn="just" marL="0" indent="0" lvl="0">
              <a:lnSpc>
                <a:spcPts val="2704"/>
              </a:lnSpc>
              <a:spcBef>
                <a:spcPct val="0"/>
              </a:spcBef>
            </a:pPr>
            <a:r>
              <a:rPr lang="en-US" sz="1931">
                <a:solidFill>
                  <a:srgbClr val="0B1B45"/>
                </a:solidFill>
                <a:latin typeface="Trocchi"/>
                <a:ea typeface="Trocchi"/>
                <a:cs typeface="Trocchi"/>
                <a:sym typeface="Trocchi"/>
              </a:rPr>
              <a:t>Ser una escuela referente en formación continua y capacitación profesional, reconocida por transformar vidas a través del aprendizaje, la innovación educativa y el compromiso con el desarrollo integral de nuestros alumnos.</a:t>
            </a:r>
          </a:p>
        </p:txBody>
      </p:sp>
      <p:sp>
        <p:nvSpPr>
          <p:cNvPr name="TextBox 39" id="39"/>
          <p:cNvSpPr txBox="true"/>
          <p:nvPr/>
        </p:nvSpPr>
        <p:spPr>
          <a:xfrm rot="0">
            <a:off x="2636604" y="1201588"/>
            <a:ext cx="3385280" cy="629920"/>
          </a:xfrm>
          <a:prstGeom prst="rect">
            <a:avLst/>
          </a:prstGeom>
        </p:spPr>
        <p:txBody>
          <a:bodyPr anchor="t" rtlCol="false" tIns="0" lIns="0" bIns="0" rIns="0">
            <a:spAutoFit/>
          </a:bodyPr>
          <a:lstStyle/>
          <a:p>
            <a:pPr algn="ctr">
              <a:lnSpc>
                <a:spcPts val="5179"/>
              </a:lnSpc>
            </a:pPr>
            <a:r>
              <a:rPr lang="en-US" sz="3699">
                <a:solidFill>
                  <a:srgbClr val="FFFFFF"/>
                </a:solidFill>
                <a:latin typeface="Trocchi"/>
                <a:ea typeface="Trocchi"/>
                <a:cs typeface="Trocchi"/>
                <a:sym typeface="Trocchi"/>
              </a:rPr>
              <a:t>MISIÓN </a:t>
            </a:r>
          </a:p>
        </p:txBody>
      </p:sp>
      <p:sp>
        <p:nvSpPr>
          <p:cNvPr name="TextBox 40" id="40"/>
          <p:cNvSpPr txBox="true"/>
          <p:nvPr/>
        </p:nvSpPr>
        <p:spPr>
          <a:xfrm rot="0">
            <a:off x="7117583" y="6142178"/>
            <a:ext cx="3385280" cy="563880"/>
          </a:xfrm>
          <a:prstGeom prst="rect">
            <a:avLst/>
          </a:prstGeom>
        </p:spPr>
        <p:txBody>
          <a:bodyPr anchor="t" rtlCol="false" tIns="0" lIns="0" bIns="0" rIns="0">
            <a:spAutoFit/>
          </a:bodyPr>
          <a:lstStyle/>
          <a:p>
            <a:pPr algn="ctr">
              <a:lnSpc>
                <a:spcPts val="4620"/>
              </a:lnSpc>
            </a:pPr>
            <a:r>
              <a:rPr lang="en-US" sz="3300">
                <a:solidFill>
                  <a:srgbClr val="FFFFFF"/>
                </a:solidFill>
                <a:latin typeface="Trocchi"/>
                <a:ea typeface="Trocchi"/>
                <a:cs typeface="Trocchi"/>
                <a:sym typeface="Trocchi"/>
              </a:rPr>
              <a:t>VALORES</a:t>
            </a:r>
          </a:p>
        </p:txBody>
      </p:sp>
      <p:sp>
        <p:nvSpPr>
          <p:cNvPr name="TextBox 41" id="41"/>
          <p:cNvSpPr txBox="true"/>
          <p:nvPr/>
        </p:nvSpPr>
        <p:spPr>
          <a:xfrm rot="0">
            <a:off x="11852787" y="1610551"/>
            <a:ext cx="3385280" cy="530860"/>
          </a:xfrm>
          <a:prstGeom prst="rect">
            <a:avLst/>
          </a:prstGeom>
        </p:spPr>
        <p:txBody>
          <a:bodyPr anchor="t" rtlCol="false" tIns="0" lIns="0" bIns="0" rIns="0">
            <a:spAutoFit/>
          </a:bodyPr>
          <a:lstStyle/>
          <a:p>
            <a:pPr algn="ctr">
              <a:lnSpc>
                <a:spcPts val="4339"/>
              </a:lnSpc>
            </a:pPr>
            <a:r>
              <a:rPr lang="en-US" sz="3099">
                <a:solidFill>
                  <a:srgbClr val="FFFFFF"/>
                </a:solidFill>
                <a:latin typeface="Trocchi"/>
                <a:ea typeface="Trocchi"/>
                <a:cs typeface="Trocchi"/>
                <a:sym typeface="Trocchi"/>
              </a:rPr>
              <a:t>VISIÓN </a:t>
            </a:r>
          </a:p>
        </p:txBody>
      </p:sp>
      <p:sp>
        <p:nvSpPr>
          <p:cNvPr name="TextBox 42" id="42"/>
          <p:cNvSpPr txBox="true"/>
          <p:nvPr/>
        </p:nvSpPr>
        <p:spPr>
          <a:xfrm rot="0">
            <a:off x="1598330" y="-187477"/>
            <a:ext cx="16689670" cy="1851094"/>
          </a:xfrm>
          <a:prstGeom prst="rect">
            <a:avLst/>
          </a:prstGeom>
        </p:spPr>
        <p:txBody>
          <a:bodyPr anchor="t" rtlCol="false" tIns="0" lIns="0" bIns="0" rIns="0">
            <a:spAutoFit/>
          </a:bodyPr>
          <a:lstStyle/>
          <a:p>
            <a:pPr algn="ctr">
              <a:lnSpc>
                <a:spcPts val="7549"/>
              </a:lnSpc>
            </a:pPr>
            <a:r>
              <a:rPr lang="en-US" sz="5392">
                <a:solidFill>
                  <a:srgbClr val="FFFFFF"/>
                </a:solidFill>
                <a:latin typeface="Trocchi"/>
                <a:ea typeface="Trocchi"/>
                <a:cs typeface="Trocchi"/>
                <a:sym typeface="Trocchi"/>
              </a:rPr>
              <a:t>Capitulo I Referencias Del Escenario </a:t>
            </a:r>
          </a:p>
          <a:p>
            <a:pPr algn="ctr">
              <a:lnSpc>
                <a:spcPts val="7549"/>
              </a:lnSpc>
            </a:pPr>
            <a:r>
              <a:rPr lang="en-US" sz="5392">
                <a:solidFill>
                  <a:srgbClr val="FFFFFF"/>
                </a:solidFill>
                <a:latin typeface="Trocchi"/>
                <a:ea typeface="Trocchi"/>
                <a:cs typeface="Trocchi"/>
                <a:sym typeface="Trocchi"/>
              </a:rPr>
              <a:t>ESPIC ZUMPANGO </a:t>
            </a:r>
          </a:p>
        </p:txBody>
      </p:sp>
      <p:sp>
        <p:nvSpPr>
          <p:cNvPr name="TextBox 43" id="43"/>
          <p:cNvSpPr txBox="true"/>
          <p:nvPr/>
        </p:nvSpPr>
        <p:spPr>
          <a:xfrm rot="0">
            <a:off x="1246396" y="9402252"/>
            <a:ext cx="2405658" cy="412750"/>
          </a:xfrm>
          <a:prstGeom prst="rect">
            <a:avLst/>
          </a:prstGeom>
        </p:spPr>
        <p:txBody>
          <a:bodyPr anchor="t" rtlCol="false" tIns="0" lIns="0" bIns="0" rIns="0">
            <a:spAutoFit/>
          </a:bodyPr>
          <a:lstStyle/>
          <a:p>
            <a:pPr algn="ctr">
              <a:lnSpc>
                <a:spcPts val="3499"/>
              </a:lnSpc>
            </a:pPr>
            <a:r>
              <a:rPr lang="en-US" sz="2499">
                <a:solidFill>
                  <a:srgbClr val="FFFFFF"/>
                </a:solidFill>
                <a:latin typeface="Trocchi"/>
                <a:ea typeface="Trocchi"/>
                <a:cs typeface="Trocchi"/>
                <a:sym typeface="Trocchi"/>
              </a:rPr>
              <a:t>Figura.1 ESPIC </a:t>
            </a:r>
          </a:p>
        </p:txBody>
      </p:sp>
      <p:sp>
        <p:nvSpPr>
          <p:cNvPr name="TextBox 44" id="44"/>
          <p:cNvSpPr txBox="true"/>
          <p:nvPr/>
        </p:nvSpPr>
        <p:spPr>
          <a:xfrm rot="0">
            <a:off x="14364496" y="7409800"/>
            <a:ext cx="2414696" cy="280670"/>
          </a:xfrm>
          <a:prstGeom prst="rect">
            <a:avLst/>
          </a:prstGeom>
        </p:spPr>
        <p:txBody>
          <a:bodyPr anchor="t" rtlCol="false" tIns="0" lIns="0" bIns="0" rIns="0">
            <a:spAutoFit/>
          </a:bodyPr>
          <a:lstStyle/>
          <a:p>
            <a:pPr algn="ctr">
              <a:lnSpc>
                <a:spcPts val="2380"/>
              </a:lnSpc>
            </a:pPr>
            <a:r>
              <a:rPr lang="en-US" sz="1700">
                <a:solidFill>
                  <a:srgbClr val="FFFFFF"/>
                </a:solidFill>
                <a:latin typeface="Trocchi"/>
                <a:ea typeface="Trocchi"/>
                <a:cs typeface="Trocchi"/>
                <a:sym typeface="Trocchi"/>
              </a:rPr>
              <a:t>Figura 2.Escuela Espic</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sp>
        <p:nvSpPr>
          <p:cNvPr name="Freeform 3" id="3"/>
          <p:cNvSpPr/>
          <p:nvPr/>
        </p:nvSpPr>
        <p:spPr>
          <a:xfrm flipH="false" flipV="false" rot="0">
            <a:off x="9950921" y="13205125"/>
            <a:ext cx="800350" cy="417292"/>
          </a:xfrm>
          <a:custGeom>
            <a:avLst/>
            <a:gdLst/>
            <a:ahLst/>
            <a:cxnLst/>
            <a:rect r="r" b="b" t="t" l="l"/>
            <a:pathLst>
              <a:path h="417292" w="800350">
                <a:moveTo>
                  <a:pt x="0" y="0"/>
                </a:moveTo>
                <a:lnTo>
                  <a:pt x="800350" y="0"/>
                </a:lnTo>
                <a:lnTo>
                  <a:pt x="800350" y="417292"/>
                </a:lnTo>
                <a:lnTo>
                  <a:pt x="0" y="4172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387556" y="104167"/>
            <a:ext cx="7529082" cy="987834"/>
            <a:chOff x="0" y="0"/>
            <a:chExt cx="2643231" cy="346798"/>
          </a:xfrm>
        </p:grpSpPr>
        <p:sp>
          <p:nvSpPr>
            <p:cNvPr name="Freeform 5" id="5"/>
            <p:cNvSpPr/>
            <p:nvPr/>
          </p:nvSpPr>
          <p:spPr>
            <a:xfrm flipH="false" flipV="false" rot="0">
              <a:off x="0" y="0"/>
              <a:ext cx="2643231" cy="346798"/>
            </a:xfrm>
            <a:custGeom>
              <a:avLst/>
              <a:gdLst/>
              <a:ahLst/>
              <a:cxnLst/>
              <a:rect r="r" b="b" t="t" l="l"/>
              <a:pathLst>
                <a:path h="346798" w="2643231">
                  <a:moveTo>
                    <a:pt x="20565" y="0"/>
                  </a:moveTo>
                  <a:lnTo>
                    <a:pt x="2622666" y="0"/>
                  </a:lnTo>
                  <a:cubicBezTo>
                    <a:pt x="2628120" y="0"/>
                    <a:pt x="2633351" y="2167"/>
                    <a:pt x="2637208" y="6023"/>
                  </a:cubicBezTo>
                  <a:cubicBezTo>
                    <a:pt x="2641064" y="9880"/>
                    <a:pt x="2643231" y="15111"/>
                    <a:pt x="2643231" y="20565"/>
                  </a:cubicBezTo>
                  <a:lnTo>
                    <a:pt x="2643231" y="326233"/>
                  </a:lnTo>
                  <a:cubicBezTo>
                    <a:pt x="2643231" y="337591"/>
                    <a:pt x="2634024" y="346798"/>
                    <a:pt x="2622666" y="346798"/>
                  </a:cubicBezTo>
                  <a:lnTo>
                    <a:pt x="20565" y="346798"/>
                  </a:lnTo>
                  <a:cubicBezTo>
                    <a:pt x="15111" y="346798"/>
                    <a:pt x="9880" y="344632"/>
                    <a:pt x="6023" y="340775"/>
                  </a:cubicBezTo>
                  <a:cubicBezTo>
                    <a:pt x="2167" y="336918"/>
                    <a:pt x="0" y="331687"/>
                    <a:pt x="0" y="326233"/>
                  </a:cubicBezTo>
                  <a:lnTo>
                    <a:pt x="0" y="20565"/>
                  </a:lnTo>
                  <a:cubicBezTo>
                    <a:pt x="0" y="9207"/>
                    <a:pt x="9207" y="0"/>
                    <a:pt x="20565"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6" id="6"/>
            <p:cNvSpPr txBox="true"/>
            <p:nvPr/>
          </p:nvSpPr>
          <p:spPr>
            <a:xfrm>
              <a:off x="0" y="-47625"/>
              <a:ext cx="2643231" cy="394423"/>
            </a:xfrm>
            <a:prstGeom prst="rect">
              <a:avLst/>
            </a:prstGeom>
          </p:spPr>
          <p:txBody>
            <a:bodyPr anchor="ctr" rtlCol="false" tIns="47543" lIns="47543" bIns="47543" rIns="47543"/>
            <a:lstStyle/>
            <a:p>
              <a:pPr algn="ctr">
                <a:lnSpc>
                  <a:spcPts val="3418"/>
                </a:lnSpc>
              </a:pPr>
            </a:p>
          </p:txBody>
        </p:sp>
      </p:grpSp>
      <p:grpSp>
        <p:nvGrpSpPr>
          <p:cNvPr name="Group 7" id="7"/>
          <p:cNvGrpSpPr/>
          <p:nvPr/>
        </p:nvGrpSpPr>
        <p:grpSpPr>
          <a:xfrm rot="0">
            <a:off x="9950921" y="34202"/>
            <a:ext cx="7936904" cy="1127763"/>
            <a:chOff x="0" y="0"/>
            <a:chExt cx="2786405" cy="395923"/>
          </a:xfrm>
        </p:grpSpPr>
        <p:sp>
          <p:nvSpPr>
            <p:cNvPr name="Freeform 8" id="8"/>
            <p:cNvSpPr/>
            <p:nvPr/>
          </p:nvSpPr>
          <p:spPr>
            <a:xfrm flipH="false" flipV="false" rot="0">
              <a:off x="0" y="0"/>
              <a:ext cx="2786405" cy="395923"/>
            </a:xfrm>
            <a:custGeom>
              <a:avLst/>
              <a:gdLst/>
              <a:ahLst/>
              <a:cxnLst/>
              <a:rect r="r" b="b" t="t" l="l"/>
              <a:pathLst>
                <a:path h="395923" w="2786405">
                  <a:moveTo>
                    <a:pt x="19509" y="0"/>
                  </a:moveTo>
                  <a:lnTo>
                    <a:pt x="2766896" y="0"/>
                  </a:lnTo>
                  <a:cubicBezTo>
                    <a:pt x="2777671" y="0"/>
                    <a:pt x="2786405" y="8734"/>
                    <a:pt x="2786405" y="19509"/>
                  </a:cubicBezTo>
                  <a:lnTo>
                    <a:pt x="2786405" y="376414"/>
                  </a:lnTo>
                  <a:cubicBezTo>
                    <a:pt x="2786405" y="387189"/>
                    <a:pt x="2777671" y="395923"/>
                    <a:pt x="2766896" y="395923"/>
                  </a:cubicBezTo>
                  <a:lnTo>
                    <a:pt x="19509" y="395923"/>
                  </a:lnTo>
                  <a:cubicBezTo>
                    <a:pt x="8734" y="395923"/>
                    <a:pt x="0" y="387189"/>
                    <a:pt x="0" y="376414"/>
                  </a:cubicBezTo>
                  <a:lnTo>
                    <a:pt x="0" y="19509"/>
                  </a:lnTo>
                  <a:cubicBezTo>
                    <a:pt x="0" y="8734"/>
                    <a:pt x="8734" y="0"/>
                    <a:pt x="19509"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9" id="9"/>
            <p:cNvSpPr txBox="true"/>
            <p:nvPr/>
          </p:nvSpPr>
          <p:spPr>
            <a:xfrm>
              <a:off x="0" y="-47625"/>
              <a:ext cx="2786405" cy="443548"/>
            </a:xfrm>
            <a:prstGeom prst="rect">
              <a:avLst/>
            </a:prstGeom>
          </p:spPr>
          <p:txBody>
            <a:bodyPr anchor="ctr" rtlCol="false" tIns="47543" lIns="47543" bIns="47543" rIns="47543"/>
            <a:lstStyle/>
            <a:p>
              <a:pPr algn="ctr">
                <a:lnSpc>
                  <a:spcPts val="3418"/>
                </a:lnSpc>
              </a:pPr>
            </a:p>
          </p:txBody>
        </p:sp>
      </p:grpSp>
      <p:sp>
        <p:nvSpPr>
          <p:cNvPr name="TextBox 10" id="10"/>
          <p:cNvSpPr txBox="true"/>
          <p:nvPr/>
        </p:nvSpPr>
        <p:spPr>
          <a:xfrm rot="0">
            <a:off x="1912702" y="2719585"/>
            <a:ext cx="5406791" cy="1780540"/>
          </a:xfrm>
          <a:prstGeom prst="rect">
            <a:avLst/>
          </a:prstGeom>
        </p:spPr>
        <p:txBody>
          <a:bodyPr anchor="t" rtlCol="false" tIns="0" lIns="0" bIns="0" rIns="0">
            <a:spAutoFit/>
          </a:bodyPr>
          <a:lstStyle/>
          <a:p>
            <a:pPr algn="ctr">
              <a:lnSpc>
                <a:spcPts val="4759"/>
              </a:lnSpc>
            </a:pPr>
            <a:r>
              <a:rPr lang="en-US" sz="3399">
                <a:solidFill>
                  <a:srgbClr val="FFFFFF"/>
                </a:solidFill>
                <a:latin typeface="Open Sans"/>
                <a:ea typeface="Open Sans"/>
                <a:cs typeface="Open Sans"/>
                <a:sym typeface="Open Sans"/>
              </a:rPr>
              <a:t>Direccion General</a:t>
            </a:r>
          </a:p>
          <a:p>
            <a:pPr algn="ctr">
              <a:lnSpc>
                <a:spcPts val="4759"/>
              </a:lnSpc>
            </a:pPr>
            <a:r>
              <a:rPr lang="en-US" sz="3399">
                <a:solidFill>
                  <a:srgbClr val="FFFFFF"/>
                </a:solidFill>
                <a:latin typeface="Open Sans"/>
                <a:ea typeface="Open Sans"/>
                <a:cs typeface="Open Sans"/>
                <a:sym typeface="Open Sans"/>
              </a:rPr>
              <a:t>Mariana Lopez Hernández </a:t>
            </a:r>
          </a:p>
          <a:p>
            <a:pPr algn="ctr">
              <a:lnSpc>
                <a:spcPts val="4759"/>
              </a:lnSpc>
            </a:pPr>
          </a:p>
        </p:txBody>
      </p:sp>
      <p:sp>
        <p:nvSpPr>
          <p:cNvPr name="AutoShape 11" id="11"/>
          <p:cNvSpPr/>
          <p:nvPr/>
        </p:nvSpPr>
        <p:spPr>
          <a:xfrm>
            <a:off x="4635147" y="2090935"/>
            <a:ext cx="0" cy="814097"/>
          </a:xfrm>
          <a:prstGeom prst="line">
            <a:avLst/>
          </a:prstGeom>
          <a:ln cap="flat" w="38100">
            <a:solidFill>
              <a:srgbClr val="FFFFFF"/>
            </a:solidFill>
            <a:prstDash val="solid"/>
            <a:headEnd type="none" len="sm" w="sm"/>
            <a:tailEnd type="none" len="sm" w="sm"/>
          </a:ln>
        </p:spPr>
      </p:sp>
      <p:sp>
        <p:nvSpPr>
          <p:cNvPr name="AutoShape 12" id="12"/>
          <p:cNvSpPr/>
          <p:nvPr/>
        </p:nvSpPr>
        <p:spPr>
          <a:xfrm>
            <a:off x="1699986" y="4133757"/>
            <a:ext cx="5665122" cy="0"/>
          </a:xfrm>
          <a:prstGeom prst="line">
            <a:avLst/>
          </a:prstGeom>
          <a:ln cap="flat" w="38100">
            <a:solidFill>
              <a:srgbClr val="FFFFFF"/>
            </a:solidFill>
            <a:prstDash val="solid"/>
            <a:headEnd type="none" len="sm" w="sm"/>
            <a:tailEnd type="none" len="sm" w="sm"/>
          </a:ln>
        </p:spPr>
      </p:sp>
      <p:sp>
        <p:nvSpPr>
          <p:cNvPr name="AutoShape 13" id="13"/>
          <p:cNvSpPr/>
          <p:nvPr/>
        </p:nvSpPr>
        <p:spPr>
          <a:xfrm flipH="true">
            <a:off x="7297652" y="4340662"/>
            <a:ext cx="21840" cy="1204375"/>
          </a:xfrm>
          <a:prstGeom prst="line">
            <a:avLst/>
          </a:prstGeom>
          <a:ln cap="flat" w="38100">
            <a:solidFill>
              <a:srgbClr val="FFFFFF"/>
            </a:solidFill>
            <a:prstDash val="solid"/>
            <a:headEnd type="none" len="sm" w="sm"/>
            <a:tailEnd type="none" len="sm" w="sm"/>
          </a:ln>
        </p:spPr>
      </p:sp>
      <p:sp>
        <p:nvSpPr>
          <p:cNvPr name="AutoShape 14" id="14"/>
          <p:cNvSpPr/>
          <p:nvPr/>
        </p:nvSpPr>
        <p:spPr>
          <a:xfrm flipH="true" flipV="true">
            <a:off x="1698138" y="4340662"/>
            <a:ext cx="0" cy="802838"/>
          </a:xfrm>
          <a:prstGeom prst="line">
            <a:avLst/>
          </a:prstGeom>
          <a:ln cap="flat" w="38100">
            <a:solidFill>
              <a:srgbClr val="FFFFFF"/>
            </a:solidFill>
            <a:prstDash val="solid"/>
            <a:headEnd type="none" len="sm" w="sm"/>
            <a:tailEnd type="none" len="sm" w="sm"/>
          </a:ln>
        </p:spPr>
      </p:sp>
      <p:sp>
        <p:nvSpPr>
          <p:cNvPr name="Freeform 15" id="15"/>
          <p:cNvSpPr/>
          <p:nvPr/>
        </p:nvSpPr>
        <p:spPr>
          <a:xfrm flipH="false" flipV="false" rot="0">
            <a:off x="11280078" y="1644021"/>
            <a:ext cx="5278589" cy="6884049"/>
          </a:xfrm>
          <a:custGeom>
            <a:avLst/>
            <a:gdLst/>
            <a:ahLst/>
            <a:cxnLst/>
            <a:rect r="r" b="b" t="t" l="l"/>
            <a:pathLst>
              <a:path h="6884049" w="5278589">
                <a:moveTo>
                  <a:pt x="0" y="0"/>
                </a:moveTo>
                <a:lnTo>
                  <a:pt x="5278590" y="0"/>
                </a:lnTo>
                <a:lnTo>
                  <a:pt x="5278590" y="6884049"/>
                </a:lnTo>
                <a:lnTo>
                  <a:pt x="0" y="6884049"/>
                </a:lnTo>
                <a:lnTo>
                  <a:pt x="0" y="0"/>
                </a:lnTo>
                <a:close/>
              </a:path>
            </a:pathLst>
          </a:custGeom>
          <a:blipFill>
            <a:blip r:embed="rId5"/>
            <a:stretch>
              <a:fillRect l="0" t="-31996" r="0" b="-38400"/>
            </a:stretch>
          </a:blipFill>
        </p:spPr>
      </p:sp>
      <p:sp>
        <p:nvSpPr>
          <p:cNvPr name="TextBox 16" id="16"/>
          <p:cNvSpPr txBox="true"/>
          <p:nvPr/>
        </p:nvSpPr>
        <p:spPr>
          <a:xfrm rot="0">
            <a:off x="2107176" y="236768"/>
            <a:ext cx="5256085" cy="646430"/>
          </a:xfrm>
          <a:prstGeom prst="rect">
            <a:avLst/>
          </a:prstGeom>
        </p:spPr>
        <p:txBody>
          <a:bodyPr anchor="t" rtlCol="false" tIns="0" lIns="0" bIns="0" rIns="0">
            <a:spAutoFit/>
          </a:bodyPr>
          <a:lstStyle/>
          <a:p>
            <a:pPr algn="ctr">
              <a:lnSpc>
                <a:spcPts val="5320"/>
              </a:lnSpc>
            </a:pPr>
            <a:r>
              <a:rPr lang="en-US" sz="3800">
                <a:solidFill>
                  <a:srgbClr val="FFFFFF"/>
                </a:solidFill>
                <a:latin typeface="Trocchi"/>
                <a:ea typeface="Trocchi"/>
                <a:cs typeface="Trocchi"/>
                <a:sym typeface="Trocchi"/>
              </a:rPr>
              <a:t>Organigrama ESPIC</a:t>
            </a:r>
          </a:p>
        </p:txBody>
      </p:sp>
      <p:sp>
        <p:nvSpPr>
          <p:cNvPr name="TextBox 17" id="17"/>
          <p:cNvSpPr txBox="true"/>
          <p:nvPr/>
        </p:nvSpPr>
        <p:spPr>
          <a:xfrm rot="0">
            <a:off x="12003215" y="37492"/>
            <a:ext cx="5256085" cy="1144905"/>
          </a:xfrm>
          <a:prstGeom prst="rect">
            <a:avLst/>
          </a:prstGeom>
        </p:spPr>
        <p:txBody>
          <a:bodyPr anchor="t" rtlCol="false" tIns="0" lIns="0" bIns="0" rIns="0">
            <a:spAutoFit/>
          </a:bodyPr>
          <a:lstStyle/>
          <a:p>
            <a:pPr algn="ctr">
              <a:lnSpc>
                <a:spcPts val="4620"/>
              </a:lnSpc>
            </a:pPr>
            <a:r>
              <a:rPr lang="en-US" sz="3300">
                <a:solidFill>
                  <a:srgbClr val="FFFFFF"/>
                </a:solidFill>
                <a:latin typeface="Trocchi"/>
                <a:ea typeface="Trocchi"/>
                <a:cs typeface="Trocchi"/>
                <a:sym typeface="Trocchi"/>
              </a:rPr>
              <a:t>Croquis del Escenario real</a:t>
            </a:r>
          </a:p>
        </p:txBody>
      </p:sp>
      <p:sp>
        <p:nvSpPr>
          <p:cNvPr name="TextBox 18" id="18"/>
          <p:cNvSpPr txBox="true"/>
          <p:nvPr/>
        </p:nvSpPr>
        <p:spPr>
          <a:xfrm rot="0">
            <a:off x="1699986" y="1491495"/>
            <a:ext cx="5832222" cy="599440"/>
          </a:xfrm>
          <a:prstGeom prst="rect">
            <a:avLst/>
          </a:prstGeom>
        </p:spPr>
        <p:txBody>
          <a:bodyPr anchor="t" rtlCol="false" tIns="0" lIns="0" bIns="0" rIns="0">
            <a:spAutoFit/>
          </a:bodyPr>
          <a:lstStyle/>
          <a:p>
            <a:pPr algn="ctr">
              <a:lnSpc>
                <a:spcPts val="4759"/>
              </a:lnSpc>
            </a:pPr>
            <a:r>
              <a:rPr lang="en-US" sz="3399">
                <a:solidFill>
                  <a:srgbClr val="FFFFFF"/>
                </a:solidFill>
                <a:latin typeface="Arimo"/>
                <a:ea typeface="Arimo"/>
                <a:cs typeface="Arimo"/>
                <a:sym typeface="Arimo"/>
              </a:rPr>
              <a:t>Escuela de capacitación Espic</a:t>
            </a:r>
          </a:p>
        </p:txBody>
      </p:sp>
      <p:sp>
        <p:nvSpPr>
          <p:cNvPr name="TextBox 19" id="19"/>
          <p:cNvSpPr txBox="true"/>
          <p:nvPr/>
        </p:nvSpPr>
        <p:spPr>
          <a:xfrm rot="0">
            <a:off x="-1848" y="5076825"/>
            <a:ext cx="3399972" cy="2980690"/>
          </a:xfrm>
          <a:prstGeom prst="rect">
            <a:avLst/>
          </a:prstGeom>
        </p:spPr>
        <p:txBody>
          <a:bodyPr anchor="t" rtlCol="false" tIns="0" lIns="0" bIns="0" rIns="0">
            <a:spAutoFit/>
          </a:bodyPr>
          <a:lstStyle/>
          <a:p>
            <a:pPr algn="ctr">
              <a:lnSpc>
                <a:spcPts val="4759"/>
              </a:lnSpc>
            </a:pPr>
            <a:r>
              <a:rPr lang="en-US" sz="3399">
                <a:solidFill>
                  <a:srgbClr val="FFFFFF"/>
                </a:solidFill>
                <a:latin typeface="Open Sans"/>
                <a:ea typeface="Open Sans"/>
                <a:cs typeface="Open Sans"/>
                <a:sym typeface="Open Sans"/>
              </a:rPr>
              <a:t>Consejo de </a:t>
            </a:r>
          </a:p>
          <a:p>
            <a:pPr algn="ctr">
              <a:lnSpc>
                <a:spcPts val="4759"/>
              </a:lnSpc>
            </a:pPr>
            <a:r>
              <a:rPr lang="en-US" sz="3399">
                <a:solidFill>
                  <a:srgbClr val="FFFFFF"/>
                </a:solidFill>
                <a:latin typeface="Open Sans"/>
                <a:ea typeface="Open Sans"/>
                <a:cs typeface="Open Sans"/>
                <a:sym typeface="Open Sans"/>
              </a:rPr>
              <a:t>administración</a:t>
            </a:r>
          </a:p>
          <a:p>
            <a:pPr algn="ctr">
              <a:lnSpc>
                <a:spcPts val="4759"/>
              </a:lnSpc>
            </a:pPr>
            <a:r>
              <a:rPr lang="en-US" sz="3399">
                <a:solidFill>
                  <a:srgbClr val="FFFFFF"/>
                </a:solidFill>
                <a:latin typeface="Open Sans"/>
                <a:ea typeface="Open Sans"/>
                <a:cs typeface="Open Sans"/>
                <a:sym typeface="Open Sans"/>
              </a:rPr>
              <a:t> </a:t>
            </a:r>
          </a:p>
          <a:p>
            <a:pPr algn="ctr">
              <a:lnSpc>
                <a:spcPts val="4759"/>
              </a:lnSpc>
            </a:pPr>
            <a:r>
              <a:rPr lang="en-US" sz="3399">
                <a:solidFill>
                  <a:srgbClr val="FFFFFF"/>
                </a:solidFill>
                <a:latin typeface="Open Sans"/>
                <a:ea typeface="Open Sans"/>
                <a:cs typeface="Open Sans"/>
                <a:sym typeface="Open Sans"/>
              </a:rPr>
              <a:t>patricia López González </a:t>
            </a:r>
          </a:p>
        </p:txBody>
      </p:sp>
      <p:sp>
        <p:nvSpPr>
          <p:cNvPr name="TextBox 20" id="20"/>
          <p:cNvSpPr txBox="true"/>
          <p:nvPr/>
        </p:nvSpPr>
        <p:spPr>
          <a:xfrm rot="0">
            <a:off x="5487709" y="5420042"/>
            <a:ext cx="2428929" cy="1180465"/>
          </a:xfrm>
          <a:prstGeom prst="rect">
            <a:avLst/>
          </a:prstGeom>
        </p:spPr>
        <p:txBody>
          <a:bodyPr anchor="t" rtlCol="false" tIns="0" lIns="0" bIns="0" rIns="0">
            <a:spAutoFit/>
          </a:bodyPr>
          <a:lstStyle/>
          <a:p>
            <a:pPr algn="ctr">
              <a:lnSpc>
                <a:spcPts val="4759"/>
              </a:lnSpc>
            </a:pPr>
            <a:r>
              <a:rPr lang="en-US" sz="3399">
                <a:solidFill>
                  <a:srgbClr val="FFFFFF"/>
                </a:solidFill>
                <a:latin typeface="Open Sans"/>
                <a:ea typeface="Open Sans"/>
                <a:cs typeface="Open Sans"/>
                <a:sym typeface="Open Sans"/>
              </a:rPr>
              <a:t>Cordinación</a:t>
            </a:r>
          </a:p>
          <a:p>
            <a:pPr algn="ctr">
              <a:lnSpc>
                <a:spcPts val="4759"/>
              </a:lnSpc>
            </a:pPr>
            <a:r>
              <a:rPr lang="en-US" sz="3399">
                <a:solidFill>
                  <a:srgbClr val="FFFFFF"/>
                </a:solidFill>
                <a:latin typeface="Open Sans"/>
                <a:ea typeface="Open Sans"/>
                <a:cs typeface="Open Sans"/>
                <a:sym typeface="Open Sans"/>
              </a:rPr>
              <a:t>Yo </a:t>
            </a:r>
          </a:p>
        </p:txBody>
      </p:sp>
      <p:sp>
        <p:nvSpPr>
          <p:cNvPr name="TextBox 21" id="21"/>
          <p:cNvSpPr txBox="true"/>
          <p:nvPr/>
        </p:nvSpPr>
        <p:spPr>
          <a:xfrm rot="0">
            <a:off x="9144000" y="9672176"/>
            <a:ext cx="10074788" cy="297180"/>
          </a:xfrm>
          <a:prstGeom prst="rect">
            <a:avLst/>
          </a:prstGeom>
        </p:spPr>
        <p:txBody>
          <a:bodyPr anchor="t" rtlCol="false" tIns="0" lIns="0" bIns="0" rIns="0">
            <a:spAutoFit/>
          </a:bodyPr>
          <a:lstStyle/>
          <a:p>
            <a:pPr algn="ctr">
              <a:lnSpc>
                <a:spcPts val="2520"/>
              </a:lnSpc>
            </a:pPr>
            <a:r>
              <a:rPr lang="en-US" sz="1800">
                <a:solidFill>
                  <a:srgbClr val="FFFFFF"/>
                </a:solidFill>
                <a:latin typeface="Trocchi"/>
                <a:ea typeface="Trocchi"/>
                <a:cs typeface="Trocchi"/>
                <a:sym typeface="Trocchi"/>
              </a:rPr>
              <a:t>Palacio Municipal de Zumpango, Juárez n, Centro, 55600</a:t>
            </a:r>
          </a:p>
        </p:txBody>
      </p:sp>
      <p:sp>
        <p:nvSpPr>
          <p:cNvPr name="TextBox 22" id="22"/>
          <p:cNvSpPr txBox="true"/>
          <p:nvPr/>
        </p:nvSpPr>
        <p:spPr>
          <a:xfrm rot="0">
            <a:off x="12029685" y="8706485"/>
            <a:ext cx="3588814" cy="372745"/>
          </a:xfrm>
          <a:prstGeom prst="rect">
            <a:avLst/>
          </a:prstGeom>
        </p:spPr>
        <p:txBody>
          <a:bodyPr anchor="t" rtlCol="false" tIns="0" lIns="0" bIns="0" rIns="0">
            <a:spAutoFit/>
          </a:bodyPr>
          <a:lstStyle/>
          <a:p>
            <a:pPr algn="ctr">
              <a:lnSpc>
                <a:spcPts val="3079"/>
              </a:lnSpc>
            </a:pPr>
            <a:r>
              <a:rPr lang="en-US" sz="2199">
                <a:solidFill>
                  <a:srgbClr val="FFFFFF"/>
                </a:solidFill>
                <a:latin typeface="Trocchi"/>
                <a:ea typeface="Trocchi"/>
                <a:cs typeface="Trocchi"/>
                <a:sym typeface="Trocchi"/>
              </a:rPr>
              <a:t>figura .3 Ubicacion ESPIC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0">
            <a:off x="408542" y="2602574"/>
            <a:ext cx="8735458" cy="4277514"/>
            <a:chOff x="0" y="0"/>
            <a:chExt cx="11647277" cy="5703353"/>
          </a:xfrm>
        </p:grpSpPr>
        <p:grpSp>
          <p:nvGrpSpPr>
            <p:cNvPr name="Group 4" id="4"/>
            <p:cNvGrpSpPr/>
            <p:nvPr/>
          </p:nvGrpSpPr>
          <p:grpSpPr>
            <a:xfrm rot="-10800000">
              <a:off x="0" y="3788405"/>
              <a:ext cx="11647277" cy="1914947"/>
              <a:chOff x="0" y="0"/>
              <a:chExt cx="2204835" cy="362500"/>
            </a:xfrm>
          </p:grpSpPr>
          <p:sp>
            <p:nvSpPr>
              <p:cNvPr name="Freeform 5" id="5"/>
              <p:cNvSpPr/>
              <p:nvPr/>
            </p:nvSpPr>
            <p:spPr>
              <a:xfrm flipH="false" flipV="false" rot="0">
                <a:off x="0" y="0"/>
                <a:ext cx="2204835" cy="362500"/>
              </a:xfrm>
              <a:custGeom>
                <a:avLst/>
                <a:gdLst/>
                <a:ahLst/>
                <a:cxnLst/>
                <a:rect r="r" b="b" t="t" l="l"/>
                <a:pathLst>
                  <a:path h="362500" w="2204835">
                    <a:moveTo>
                      <a:pt x="27744" y="0"/>
                    </a:moveTo>
                    <a:lnTo>
                      <a:pt x="2177091" y="0"/>
                    </a:lnTo>
                    <a:cubicBezTo>
                      <a:pt x="2184449" y="0"/>
                      <a:pt x="2191506" y="2923"/>
                      <a:pt x="2196709" y="8126"/>
                    </a:cubicBezTo>
                    <a:cubicBezTo>
                      <a:pt x="2201912" y="13329"/>
                      <a:pt x="2204835" y="20386"/>
                      <a:pt x="2204835" y="27744"/>
                    </a:cubicBezTo>
                    <a:lnTo>
                      <a:pt x="2204835" y="334757"/>
                    </a:lnTo>
                    <a:cubicBezTo>
                      <a:pt x="2204835" y="342115"/>
                      <a:pt x="2201912" y="349171"/>
                      <a:pt x="2196709" y="354374"/>
                    </a:cubicBezTo>
                    <a:cubicBezTo>
                      <a:pt x="2191506" y="359577"/>
                      <a:pt x="2184449" y="362500"/>
                      <a:pt x="2177091" y="362500"/>
                    </a:cubicBezTo>
                    <a:lnTo>
                      <a:pt x="27744" y="362500"/>
                    </a:lnTo>
                    <a:cubicBezTo>
                      <a:pt x="20386" y="362500"/>
                      <a:pt x="13329" y="359577"/>
                      <a:pt x="8126" y="354374"/>
                    </a:cubicBezTo>
                    <a:cubicBezTo>
                      <a:pt x="2923" y="349171"/>
                      <a:pt x="0" y="342115"/>
                      <a:pt x="0" y="334757"/>
                    </a:cubicBezTo>
                    <a:lnTo>
                      <a:pt x="0" y="27744"/>
                    </a:lnTo>
                    <a:cubicBezTo>
                      <a:pt x="0" y="20386"/>
                      <a:pt x="2923" y="13329"/>
                      <a:pt x="8126" y="8126"/>
                    </a:cubicBezTo>
                    <a:cubicBezTo>
                      <a:pt x="13329" y="2923"/>
                      <a:pt x="20386" y="0"/>
                      <a:pt x="27744"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6" id="6"/>
              <p:cNvSpPr txBox="true"/>
              <p:nvPr/>
            </p:nvSpPr>
            <p:spPr>
              <a:xfrm>
                <a:off x="0" y="-38100"/>
                <a:ext cx="2204835" cy="400600"/>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7" id="7"/>
            <p:cNvGrpSpPr/>
            <p:nvPr/>
          </p:nvGrpSpPr>
          <p:grpSpPr>
            <a:xfrm rot="0">
              <a:off x="0" y="0"/>
              <a:ext cx="11647277" cy="5307296"/>
              <a:chOff x="0" y="0"/>
              <a:chExt cx="2204835" cy="1004674"/>
            </a:xfrm>
          </p:grpSpPr>
          <p:sp>
            <p:nvSpPr>
              <p:cNvPr name="Freeform 8" id="8"/>
              <p:cNvSpPr/>
              <p:nvPr/>
            </p:nvSpPr>
            <p:spPr>
              <a:xfrm flipH="false" flipV="false" rot="0">
                <a:off x="0" y="0"/>
                <a:ext cx="2204835" cy="1004674"/>
              </a:xfrm>
              <a:custGeom>
                <a:avLst/>
                <a:gdLst/>
                <a:ahLst/>
                <a:cxnLst/>
                <a:rect r="r" b="b" t="t" l="l"/>
                <a:pathLst>
                  <a:path h="1004674" w="2204835">
                    <a:moveTo>
                      <a:pt x="27744" y="0"/>
                    </a:moveTo>
                    <a:lnTo>
                      <a:pt x="2177091" y="0"/>
                    </a:lnTo>
                    <a:cubicBezTo>
                      <a:pt x="2184449" y="0"/>
                      <a:pt x="2191506" y="2923"/>
                      <a:pt x="2196709" y="8126"/>
                    </a:cubicBezTo>
                    <a:cubicBezTo>
                      <a:pt x="2201912" y="13329"/>
                      <a:pt x="2204835" y="20386"/>
                      <a:pt x="2204835" y="27744"/>
                    </a:cubicBezTo>
                    <a:lnTo>
                      <a:pt x="2204835" y="976930"/>
                    </a:lnTo>
                    <a:cubicBezTo>
                      <a:pt x="2204835" y="984288"/>
                      <a:pt x="2201912" y="991345"/>
                      <a:pt x="2196709" y="996548"/>
                    </a:cubicBezTo>
                    <a:cubicBezTo>
                      <a:pt x="2191506" y="1001751"/>
                      <a:pt x="2184449" y="1004674"/>
                      <a:pt x="2177091" y="1004674"/>
                    </a:cubicBezTo>
                    <a:lnTo>
                      <a:pt x="27744" y="1004674"/>
                    </a:lnTo>
                    <a:cubicBezTo>
                      <a:pt x="20386" y="1004674"/>
                      <a:pt x="13329" y="1001751"/>
                      <a:pt x="8126" y="996548"/>
                    </a:cubicBezTo>
                    <a:cubicBezTo>
                      <a:pt x="2923" y="991345"/>
                      <a:pt x="0" y="984288"/>
                      <a:pt x="0" y="976930"/>
                    </a:cubicBezTo>
                    <a:lnTo>
                      <a:pt x="0" y="27744"/>
                    </a:lnTo>
                    <a:cubicBezTo>
                      <a:pt x="0" y="20386"/>
                      <a:pt x="2923" y="13329"/>
                      <a:pt x="8126" y="8126"/>
                    </a:cubicBezTo>
                    <a:cubicBezTo>
                      <a:pt x="13329" y="2923"/>
                      <a:pt x="20386" y="0"/>
                      <a:pt x="27744" y="0"/>
                    </a:cubicBezTo>
                    <a:close/>
                  </a:path>
                </a:pathLst>
              </a:custGeom>
              <a:solidFill>
                <a:srgbClr val="FFFFFF"/>
              </a:solidFill>
              <a:ln cap="rnd">
                <a:noFill/>
                <a:prstDash val="solid"/>
                <a:round/>
              </a:ln>
            </p:spPr>
          </p:sp>
          <p:sp>
            <p:nvSpPr>
              <p:cNvPr name="TextBox 9" id="9"/>
              <p:cNvSpPr txBox="true"/>
              <p:nvPr/>
            </p:nvSpPr>
            <p:spPr>
              <a:xfrm>
                <a:off x="0" y="-38100"/>
                <a:ext cx="2204835" cy="1042774"/>
              </a:xfrm>
              <a:prstGeom prst="rect">
                <a:avLst/>
              </a:prstGeom>
            </p:spPr>
            <p:txBody>
              <a:bodyPr anchor="ctr" rtlCol="false" tIns="50800" lIns="50800" bIns="50800" rIns="50800"/>
              <a:lstStyle/>
              <a:p>
                <a:pPr algn="ctr">
                  <a:lnSpc>
                    <a:spcPts val="2940"/>
                  </a:lnSpc>
                </a:pPr>
              </a:p>
            </p:txBody>
          </p:sp>
        </p:grpSp>
      </p:grpSp>
      <p:grpSp>
        <p:nvGrpSpPr>
          <p:cNvPr name="Group 10" id="10"/>
          <p:cNvGrpSpPr/>
          <p:nvPr/>
        </p:nvGrpSpPr>
        <p:grpSpPr>
          <a:xfrm rot="0">
            <a:off x="9827959" y="2633515"/>
            <a:ext cx="8216698" cy="2983534"/>
            <a:chOff x="0" y="0"/>
            <a:chExt cx="10955597" cy="3978046"/>
          </a:xfrm>
        </p:grpSpPr>
        <p:grpSp>
          <p:nvGrpSpPr>
            <p:cNvPr name="Group 11" id="11"/>
            <p:cNvGrpSpPr/>
            <p:nvPr/>
          </p:nvGrpSpPr>
          <p:grpSpPr>
            <a:xfrm rot="-10800000">
              <a:off x="0" y="2642384"/>
              <a:ext cx="10955597" cy="1335661"/>
              <a:chOff x="0" y="0"/>
              <a:chExt cx="2062771" cy="251485"/>
            </a:xfrm>
          </p:grpSpPr>
          <p:sp>
            <p:nvSpPr>
              <p:cNvPr name="Freeform 12" id="12"/>
              <p:cNvSpPr/>
              <p:nvPr/>
            </p:nvSpPr>
            <p:spPr>
              <a:xfrm flipH="false" flipV="false" rot="0">
                <a:off x="0" y="0"/>
                <a:ext cx="2062771" cy="251485"/>
              </a:xfrm>
              <a:custGeom>
                <a:avLst/>
                <a:gdLst/>
                <a:ahLst/>
                <a:cxnLst/>
                <a:rect r="r" b="b" t="t" l="l"/>
                <a:pathLst>
                  <a:path h="251485" w="2062771">
                    <a:moveTo>
                      <a:pt x="29655" y="0"/>
                    </a:moveTo>
                    <a:lnTo>
                      <a:pt x="2033116" y="0"/>
                    </a:lnTo>
                    <a:cubicBezTo>
                      <a:pt x="2040981" y="0"/>
                      <a:pt x="2048524" y="3124"/>
                      <a:pt x="2054085" y="8686"/>
                    </a:cubicBezTo>
                    <a:cubicBezTo>
                      <a:pt x="2059647" y="14247"/>
                      <a:pt x="2062771" y="21790"/>
                      <a:pt x="2062771" y="29655"/>
                    </a:cubicBezTo>
                    <a:lnTo>
                      <a:pt x="2062771" y="221830"/>
                    </a:lnTo>
                    <a:cubicBezTo>
                      <a:pt x="2062771" y="229695"/>
                      <a:pt x="2059647" y="237238"/>
                      <a:pt x="2054085" y="242799"/>
                    </a:cubicBezTo>
                    <a:cubicBezTo>
                      <a:pt x="2048524" y="248360"/>
                      <a:pt x="2040981" y="251485"/>
                      <a:pt x="2033116" y="251485"/>
                    </a:cubicBezTo>
                    <a:lnTo>
                      <a:pt x="29655" y="251485"/>
                    </a:lnTo>
                    <a:cubicBezTo>
                      <a:pt x="21790" y="251485"/>
                      <a:pt x="14247" y="248360"/>
                      <a:pt x="8686" y="242799"/>
                    </a:cubicBezTo>
                    <a:cubicBezTo>
                      <a:pt x="3124" y="237238"/>
                      <a:pt x="0" y="229695"/>
                      <a:pt x="0" y="221830"/>
                    </a:cubicBezTo>
                    <a:lnTo>
                      <a:pt x="0" y="29655"/>
                    </a:lnTo>
                    <a:cubicBezTo>
                      <a:pt x="0" y="21790"/>
                      <a:pt x="3124" y="14247"/>
                      <a:pt x="8686" y="8686"/>
                    </a:cubicBezTo>
                    <a:cubicBezTo>
                      <a:pt x="14247" y="3124"/>
                      <a:pt x="21790" y="0"/>
                      <a:pt x="29655"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3" id="13"/>
              <p:cNvSpPr txBox="true"/>
              <p:nvPr/>
            </p:nvSpPr>
            <p:spPr>
              <a:xfrm>
                <a:off x="0" y="-38100"/>
                <a:ext cx="2062771" cy="289585"/>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14" id="14"/>
            <p:cNvGrpSpPr/>
            <p:nvPr/>
          </p:nvGrpSpPr>
          <p:grpSpPr>
            <a:xfrm rot="0">
              <a:off x="0" y="0"/>
              <a:ext cx="10955597" cy="3701800"/>
              <a:chOff x="0" y="0"/>
              <a:chExt cx="2062771" cy="696992"/>
            </a:xfrm>
          </p:grpSpPr>
          <p:sp>
            <p:nvSpPr>
              <p:cNvPr name="Freeform 15" id="15"/>
              <p:cNvSpPr/>
              <p:nvPr/>
            </p:nvSpPr>
            <p:spPr>
              <a:xfrm flipH="false" flipV="false" rot="0">
                <a:off x="0" y="0"/>
                <a:ext cx="2062771" cy="696992"/>
              </a:xfrm>
              <a:custGeom>
                <a:avLst/>
                <a:gdLst/>
                <a:ahLst/>
                <a:cxnLst/>
                <a:rect r="r" b="b" t="t" l="l"/>
                <a:pathLst>
                  <a:path h="696992" w="2062771">
                    <a:moveTo>
                      <a:pt x="29655" y="0"/>
                    </a:moveTo>
                    <a:lnTo>
                      <a:pt x="2033116" y="0"/>
                    </a:lnTo>
                    <a:cubicBezTo>
                      <a:pt x="2040981" y="0"/>
                      <a:pt x="2048524" y="3124"/>
                      <a:pt x="2054085" y="8686"/>
                    </a:cubicBezTo>
                    <a:cubicBezTo>
                      <a:pt x="2059647" y="14247"/>
                      <a:pt x="2062771" y="21790"/>
                      <a:pt x="2062771" y="29655"/>
                    </a:cubicBezTo>
                    <a:lnTo>
                      <a:pt x="2062771" y="667337"/>
                    </a:lnTo>
                    <a:cubicBezTo>
                      <a:pt x="2062771" y="675202"/>
                      <a:pt x="2059647" y="682745"/>
                      <a:pt x="2054085" y="688306"/>
                    </a:cubicBezTo>
                    <a:cubicBezTo>
                      <a:pt x="2048524" y="693868"/>
                      <a:pt x="2040981" y="696992"/>
                      <a:pt x="2033116" y="696992"/>
                    </a:cubicBezTo>
                    <a:lnTo>
                      <a:pt x="29655" y="696992"/>
                    </a:lnTo>
                    <a:cubicBezTo>
                      <a:pt x="21790" y="696992"/>
                      <a:pt x="14247" y="693868"/>
                      <a:pt x="8686" y="688306"/>
                    </a:cubicBezTo>
                    <a:cubicBezTo>
                      <a:pt x="3124" y="682745"/>
                      <a:pt x="0" y="675202"/>
                      <a:pt x="0" y="667337"/>
                    </a:cubicBezTo>
                    <a:lnTo>
                      <a:pt x="0" y="29655"/>
                    </a:lnTo>
                    <a:cubicBezTo>
                      <a:pt x="0" y="21790"/>
                      <a:pt x="3124" y="14247"/>
                      <a:pt x="8686" y="8686"/>
                    </a:cubicBezTo>
                    <a:cubicBezTo>
                      <a:pt x="14247" y="3124"/>
                      <a:pt x="21790" y="0"/>
                      <a:pt x="29655" y="0"/>
                    </a:cubicBezTo>
                    <a:close/>
                  </a:path>
                </a:pathLst>
              </a:custGeom>
              <a:solidFill>
                <a:srgbClr val="FFFFFF"/>
              </a:solidFill>
              <a:ln cap="rnd">
                <a:noFill/>
                <a:prstDash val="solid"/>
                <a:round/>
              </a:ln>
            </p:spPr>
          </p:sp>
          <p:sp>
            <p:nvSpPr>
              <p:cNvPr name="TextBox 16" id="16"/>
              <p:cNvSpPr txBox="true"/>
              <p:nvPr/>
            </p:nvSpPr>
            <p:spPr>
              <a:xfrm>
                <a:off x="0" y="-38100"/>
                <a:ext cx="2062771" cy="735092"/>
              </a:xfrm>
              <a:prstGeom prst="rect">
                <a:avLst/>
              </a:prstGeom>
            </p:spPr>
            <p:txBody>
              <a:bodyPr anchor="ctr" rtlCol="false" tIns="50800" lIns="50800" bIns="50800" rIns="50800"/>
              <a:lstStyle/>
              <a:p>
                <a:pPr algn="ctr">
                  <a:lnSpc>
                    <a:spcPts val="2940"/>
                  </a:lnSpc>
                </a:pPr>
              </a:p>
            </p:txBody>
          </p:sp>
        </p:grpSp>
      </p:grpSp>
      <p:grpSp>
        <p:nvGrpSpPr>
          <p:cNvPr name="Group 17" id="17"/>
          <p:cNvGrpSpPr/>
          <p:nvPr/>
        </p:nvGrpSpPr>
        <p:grpSpPr>
          <a:xfrm rot="0">
            <a:off x="1519992" y="1816535"/>
            <a:ext cx="6548556" cy="1180654"/>
            <a:chOff x="0" y="0"/>
            <a:chExt cx="2770076" cy="499423"/>
          </a:xfrm>
        </p:grpSpPr>
        <p:sp>
          <p:nvSpPr>
            <p:cNvPr name="Freeform 18" id="18"/>
            <p:cNvSpPr/>
            <p:nvPr/>
          </p:nvSpPr>
          <p:spPr>
            <a:xfrm flipH="false" flipV="false" rot="0">
              <a:off x="0" y="0"/>
              <a:ext cx="2770076" cy="499423"/>
            </a:xfrm>
            <a:custGeom>
              <a:avLst/>
              <a:gdLst/>
              <a:ahLst/>
              <a:cxnLst/>
              <a:rect r="r" b="b" t="t" l="l"/>
              <a:pathLst>
                <a:path h="499423" w="2770076">
                  <a:moveTo>
                    <a:pt x="23645" y="0"/>
                  </a:moveTo>
                  <a:lnTo>
                    <a:pt x="2746431" y="0"/>
                  </a:lnTo>
                  <a:cubicBezTo>
                    <a:pt x="2752702" y="0"/>
                    <a:pt x="2758716" y="2491"/>
                    <a:pt x="2763151" y="6925"/>
                  </a:cubicBezTo>
                  <a:cubicBezTo>
                    <a:pt x="2767585" y="11360"/>
                    <a:pt x="2770076" y="17374"/>
                    <a:pt x="2770076" y="23645"/>
                  </a:cubicBezTo>
                  <a:lnTo>
                    <a:pt x="2770076" y="475779"/>
                  </a:lnTo>
                  <a:cubicBezTo>
                    <a:pt x="2770076" y="488837"/>
                    <a:pt x="2759490" y="499423"/>
                    <a:pt x="2746431" y="499423"/>
                  </a:cubicBezTo>
                  <a:lnTo>
                    <a:pt x="23645" y="499423"/>
                  </a:lnTo>
                  <a:cubicBezTo>
                    <a:pt x="10586" y="499423"/>
                    <a:pt x="0" y="488837"/>
                    <a:pt x="0" y="475779"/>
                  </a:cubicBezTo>
                  <a:lnTo>
                    <a:pt x="0" y="23645"/>
                  </a:lnTo>
                  <a:cubicBezTo>
                    <a:pt x="0" y="10586"/>
                    <a:pt x="10586" y="0"/>
                    <a:pt x="23645"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9" id="19"/>
            <p:cNvSpPr txBox="true"/>
            <p:nvPr/>
          </p:nvSpPr>
          <p:spPr>
            <a:xfrm>
              <a:off x="0" y="-47625"/>
              <a:ext cx="2770076" cy="547048"/>
            </a:xfrm>
            <a:prstGeom prst="rect">
              <a:avLst/>
            </a:prstGeom>
          </p:spPr>
          <p:txBody>
            <a:bodyPr anchor="ctr" rtlCol="false" tIns="47543" lIns="47543" bIns="47543" rIns="47543"/>
            <a:lstStyle/>
            <a:p>
              <a:pPr algn="ctr">
                <a:lnSpc>
                  <a:spcPts val="3418"/>
                </a:lnSpc>
              </a:pPr>
            </a:p>
          </p:txBody>
        </p:sp>
      </p:grpSp>
      <p:grpSp>
        <p:nvGrpSpPr>
          <p:cNvPr name="Group 20" id="20"/>
          <p:cNvGrpSpPr/>
          <p:nvPr/>
        </p:nvGrpSpPr>
        <p:grpSpPr>
          <a:xfrm rot="0">
            <a:off x="10413194" y="1816535"/>
            <a:ext cx="6950023" cy="1103380"/>
            <a:chOff x="0" y="0"/>
            <a:chExt cx="2939899" cy="466736"/>
          </a:xfrm>
        </p:grpSpPr>
        <p:sp>
          <p:nvSpPr>
            <p:cNvPr name="Freeform 21" id="21"/>
            <p:cNvSpPr/>
            <p:nvPr/>
          </p:nvSpPr>
          <p:spPr>
            <a:xfrm flipH="false" flipV="false" rot="0">
              <a:off x="0" y="0"/>
              <a:ext cx="2939899" cy="466736"/>
            </a:xfrm>
            <a:custGeom>
              <a:avLst/>
              <a:gdLst/>
              <a:ahLst/>
              <a:cxnLst/>
              <a:rect r="r" b="b" t="t" l="l"/>
              <a:pathLst>
                <a:path h="466736" w="2939899">
                  <a:moveTo>
                    <a:pt x="22279" y="0"/>
                  </a:moveTo>
                  <a:lnTo>
                    <a:pt x="2917620" y="0"/>
                  </a:lnTo>
                  <a:cubicBezTo>
                    <a:pt x="2929924" y="0"/>
                    <a:pt x="2939899" y="9975"/>
                    <a:pt x="2939899" y="22279"/>
                  </a:cubicBezTo>
                  <a:lnTo>
                    <a:pt x="2939899" y="444457"/>
                  </a:lnTo>
                  <a:cubicBezTo>
                    <a:pt x="2939899" y="456761"/>
                    <a:pt x="2929924" y="466736"/>
                    <a:pt x="2917620" y="466736"/>
                  </a:cubicBezTo>
                  <a:lnTo>
                    <a:pt x="22279" y="466736"/>
                  </a:lnTo>
                  <a:cubicBezTo>
                    <a:pt x="9975" y="466736"/>
                    <a:pt x="0" y="456761"/>
                    <a:pt x="0" y="444457"/>
                  </a:cubicBezTo>
                  <a:lnTo>
                    <a:pt x="0" y="22279"/>
                  </a:lnTo>
                  <a:cubicBezTo>
                    <a:pt x="0" y="9975"/>
                    <a:pt x="9975" y="0"/>
                    <a:pt x="22279"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22" id="22"/>
            <p:cNvSpPr txBox="true"/>
            <p:nvPr/>
          </p:nvSpPr>
          <p:spPr>
            <a:xfrm>
              <a:off x="0" y="-47625"/>
              <a:ext cx="2939899" cy="514361"/>
            </a:xfrm>
            <a:prstGeom prst="rect">
              <a:avLst/>
            </a:prstGeom>
          </p:spPr>
          <p:txBody>
            <a:bodyPr anchor="ctr" rtlCol="false" tIns="47543" lIns="47543" bIns="47543" rIns="47543"/>
            <a:lstStyle/>
            <a:p>
              <a:pPr algn="ctr">
                <a:lnSpc>
                  <a:spcPts val="3418"/>
                </a:lnSpc>
              </a:pPr>
            </a:p>
          </p:txBody>
        </p:sp>
      </p:grpSp>
      <p:sp>
        <p:nvSpPr>
          <p:cNvPr name="Freeform 23" id="23"/>
          <p:cNvSpPr/>
          <p:nvPr/>
        </p:nvSpPr>
        <p:spPr>
          <a:xfrm flipH="false" flipV="false" rot="0">
            <a:off x="16580809" y="0"/>
            <a:ext cx="2927694" cy="2235694"/>
          </a:xfrm>
          <a:custGeom>
            <a:avLst/>
            <a:gdLst/>
            <a:ahLst/>
            <a:cxnLst/>
            <a:rect r="r" b="b" t="t" l="l"/>
            <a:pathLst>
              <a:path h="2235694" w="2927694">
                <a:moveTo>
                  <a:pt x="0" y="0"/>
                </a:moveTo>
                <a:lnTo>
                  <a:pt x="2927695" y="0"/>
                </a:lnTo>
                <a:lnTo>
                  <a:pt x="2927695" y="2235694"/>
                </a:lnTo>
                <a:lnTo>
                  <a:pt x="0" y="223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24" id="24"/>
          <p:cNvGrpSpPr/>
          <p:nvPr/>
        </p:nvGrpSpPr>
        <p:grpSpPr>
          <a:xfrm rot="0">
            <a:off x="1676134" y="-167091"/>
            <a:ext cx="14904675" cy="1719711"/>
            <a:chOff x="0" y="0"/>
            <a:chExt cx="6304762" cy="727447"/>
          </a:xfrm>
        </p:grpSpPr>
        <p:sp>
          <p:nvSpPr>
            <p:cNvPr name="Freeform 25" id="25"/>
            <p:cNvSpPr/>
            <p:nvPr/>
          </p:nvSpPr>
          <p:spPr>
            <a:xfrm flipH="false" flipV="false" rot="0">
              <a:off x="0" y="0"/>
              <a:ext cx="6304762" cy="727447"/>
            </a:xfrm>
            <a:custGeom>
              <a:avLst/>
              <a:gdLst/>
              <a:ahLst/>
              <a:cxnLst/>
              <a:rect r="r" b="b" t="t" l="l"/>
              <a:pathLst>
                <a:path h="727447" w="6304762">
                  <a:moveTo>
                    <a:pt x="10389" y="0"/>
                  </a:moveTo>
                  <a:lnTo>
                    <a:pt x="6294373" y="0"/>
                  </a:lnTo>
                  <a:cubicBezTo>
                    <a:pt x="6297128" y="0"/>
                    <a:pt x="6299771" y="1095"/>
                    <a:pt x="6301719" y="3043"/>
                  </a:cubicBezTo>
                  <a:cubicBezTo>
                    <a:pt x="6303667" y="4991"/>
                    <a:pt x="6304762" y="7633"/>
                    <a:pt x="6304762" y="10389"/>
                  </a:cubicBezTo>
                  <a:lnTo>
                    <a:pt x="6304762" y="717059"/>
                  </a:lnTo>
                  <a:cubicBezTo>
                    <a:pt x="6304762" y="722796"/>
                    <a:pt x="6300110" y="727447"/>
                    <a:pt x="6294373" y="727447"/>
                  </a:cubicBezTo>
                  <a:lnTo>
                    <a:pt x="10389" y="727447"/>
                  </a:lnTo>
                  <a:cubicBezTo>
                    <a:pt x="7633" y="727447"/>
                    <a:pt x="4991" y="726353"/>
                    <a:pt x="3043" y="724405"/>
                  </a:cubicBezTo>
                  <a:cubicBezTo>
                    <a:pt x="1095" y="722456"/>
                    <a:pt x="0" y="719814"/>
                    <a:pt x="0" y="717059"/>
                  </a:cubicBezTo>
                  <a:lnTo>
                    <a:pt x="0" y="10389"/>
                  </a:lnTo>
                  <a:cubicBezTo>
                    <a:pt x="0" y="4651"/>
                    <a:pt x="4651" y="0"/>
                    <a:pt x="10389"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26" id="26"/>
            <p:cNvSpPr txBox="true"/>
            <p:nvPr/>
          </p:nvSpPr>
          <p:spPr>
            <a:xfrm>
              <a:off x="0" y="-47625"/>
              <a:ext cx="6304762" cy="775072"/>
            </a:xfrm>
            <a:prstGeom prst="rect">
              <a:avLst/>
            </a:prstGeom>
          </p:spPr>
          <p:txBody>
            <a:bodyPr anchor="ctr" rtlCol="false" tIns="47543" lIns="47543" bIns="47543" rIns="47543"/>
            <a:lstStyle/>
            <a:p>
              <a:pPr algn="ctr">
                <a:lnSpc>
                  <a:spcPts val="3418"/>
                </a:lnSpc>
              </a:pPr>
            </a:p>
          </p:txBody>
        </p:sp>
      </p:grpSp>
      <p:sp>
        <p:nvSpPr>
          <p:cNvPr name="Freeform 27" id="27"/>
          <p:cNvSpPr/>
          <p:nvPr/>
        </p:nvSpPr>
        <p:spPr>
          <a:xfrm flipH="false" flipV="false" rot="0">
            <a:off x="6592420" y="6161710"/>
            <a:ext cx="6471078" cy="3441395"/>
          </a:xfrm>
          <a:custGeom>
            <a:avLst/>
            <a:gdLst/>
            <a:ahLst/>
            <a:cxnLst/>
            <a:rect r="r" b="b" t="t" l="l"/>
            <a:pathLst>
              <a:path h="3441395" w="6471078">
                <a:moveTo>
                  <a:pt x="0" y="0"/>
                </a:moveTo>
                <a:lnTo>
                  <a:pt x="6471077" y="0"/>
                </a:lnTo>
                <a:lnTo>
                  <a:pt x="6471077" y="3441395"/>
                </a:lnTo>
                <a:lnTo>
                  <a:pt x="0" y="3441395"/>
                </a:lnTo>
                <a:lnTo>
                  <a:pt x="0" y="0"/>
                </a:lnTo>
                <a:close/>
              </a:path>
            </a:pathLst>
          </a:custGeom>
          <a:blipFill>
            <a:blip r:embed="rId5"/>
            <a:stretch>
              <a:fillRect l="0" t="-31903" r="0" b="-9123"/>
            </a:stretch>
          </a:blipFill>
        </p:spPr>
      </p:sp>
      <p:sp>
        <p:nvSpPr>
          <p:cNvPr name="TextBox 28" id="28"/>
          <p:cNvSpPr txBox="true"/>
          <p:nvPr/>
        </p:nvSpPr>
        <p:spPr>
          <a:xfrm rot="0">
            <a:off x="1318803" y="1838034"/>
            <a:ext cx="6914936" cy="976630"/>
          </a:xfrm>
          <a:prstGeom prst="rect">
            <a:avLst/>
          </a:prstGeom>
        </p:spPr>
        <p:txBody>
          <a:bodyPr anchor="t" rtlCol="false" tIns="0" lIns="0" bIns="0" rIns="0">
            <a:spAutoFit/>
          </a:bodyPr>
          <a:lstStyle/>
          <a:p>
            <a:pPr algn="ctr">
              <a:lnSpc>
                <a:spcPts val="3919"/>
              </a:lnSpc>
            </a:pPr>
            <a:r>
              <a:rPr lang="en-US" sz="2799">
                <a:solidFill>
                  <a:srgbClr val="FFFFFF"/>
                </a:solidFill>
                <a:latin typeface="Trocchi"/>
                <a:ea typeface="Trocchi"/>
                <a:cs typeface="Trocchi"/>
                <a:sym typeface="Trocchi"/>
              </a:rPr>
              <a:t>DESCRIPCIÓN DE LA CARRERA</a:t>
            </a:r>
          </a:p>
          <a:p>
            <a:pPr algn="ctr">
              <a:lnSpc>
                <a:spcPts val="3919"/>
              </a:lnSpc>
            </a:pPr>
            <a:r>
              <a:rPr lang="en-US" sz="2799">
                <a:solidFill>
                  <a:srgbClr val="FFFFFF"/>
                </a:solidFill>
                <a:latin typeface="Trocchi"/>
                <a:ea typeface="Trocchi"/>
                <a:cs typeface="Trocchi"/>
                <a:sym typeface="Trocchi"/>
              </a:rPr>
              <a:t>(TECNICO EN INFORMATICA)</a:t>
            </a:r>
          </a:p>
        </p:txBody>
      </p:sp>
      <p:sp>
        <p:nvSpPr>
          <p:cNvPr name="TextBox 29" id="29"/>
          <p:cNvSpPr txBox="true"/>
          <p:nvPr/>
        </p:nvSpPr>
        <p:spPr>
          <a:xfrm rot="0">
            <a:off x="9341600" y="1766914"/>
            <a:ext cx="9189416" cy="1047750"/>
          </a:xfrm>
          <a:prstGeom prst="rect">
            <a:avLst/>
          </a:prstGeom>
        </p:spPr>
        <p:txBody>
          <a:bodyPr anchor="t" rtlCol="false" tIns="0" lIns="0" bIns="0" rIns="0">
            <a:spAutoFit/>
          </a:bodyPr>
          <a:lstStyle/>
          <a:p>
            <a:pPr algn="ctr">
              <a:lnSpc>
                <a:spcPts val="4200"/>
              </a:lnSpc>
            </a:pPr>
            <a:r>
              <a:rPr lang="en-US" sz="3000">
                <a:solidFill>
                  <a:srgbClr val="FFFFFF"/>
                </a:solidFill>
                <a:latin typeface="Trocchi"/>
                <a:ea typeface="Trocchi"/>
                <a:cs typeface="Trocchi"/>
                <a:sym typeface="Trocchi"/>
              </a:rPr>
              <a:t>OBJETIVO DE LA CARRERA </a:t>
            </a:r>
          </a:p>
          <a:p>
            <a:pPr algn="ctr">
              <a:lnSpc>
                <a:spcPts val="4200"/>
              </a:lnSpc>
            </a:pPr>
            <a:r>
              <a:rPr lang="en-US" sz="3000">
                <a:solidFill>
                  <a:srgbClr val="FFFFFF"/>
                </a:solidFill>
                <a:latin typeface="Trocchi"/>
                <a:ea typeface="Trocchi"/>
                <a:cs typeface="Trocchi"/>
                <a:sym typeface="Trocchi"/>
              </a:rPr>
              <a:t>(TECNICO EN INFORMATICA)</a:t>
            </a:r>
          </a:p>
        </p:txBody>
      </p:sp>
      <p:sp>
        <p:nvSpPr>
          <p:cNvPr name="TextBox 30" id="30"/>
          <p:cNvSpPr txBox="true"/>
          <p:nvPr/>
        </p:nvSpPr>
        <p:spPr>
          <a:xfrm rot="0">
            <a:off x="761386" y="3215292"/>
            <a:ext cx="8029771" cy="3013979"/>
          </a:xfrm>
          <a:prstGeom prst="rect">
            <a:avLst/>
          </a:prstGeom>
        </p:spPr>
        <p:txBody>
          <a:bodyPr anchor="t" rtlCol="false" tIns="0" lIns="0" bIns="0" rIns="0">
            <a:spAutoFit/>
          </a:bodyPr>
          <a:lstStyle/>
          <a:p>
            <a:pPr algn="just">
              <a:lnSpc>
                <a:spcPts val="3049"/>
              </a:lnSpc>
            </a:pPr>
            <a:r>
              <a:rPr lang="en-US" sz="2178">
                <a:solidFill>
                  <a:srgbClr val="0B1B45"/>
                </a:solidFill>
                <a:latin typeface="Trocchi"/>
                <a:ea typeface="Trocchi"/>
                <a:cs typeface="Trocchi"/>
                <a:sym typeface="Trocchi"/>
              </a:rPr>
              <a:t>La carrera de Informática dura 3 años (6 semestres) con 41 horas semanales. Incluye 37 unidades de aprendizaje y 5 módulos profesionales. Forma técnicos en desarrollo de software, bases de datos, aplicaciones web y móviles, y comercio electrónico. Los egresados pueden trabajar en empresas de software, instituciones educativas o en sistemas informáticos.</a:t>
            </a:r>
          </a:p>
          <a:p>
            <a:pPr algn="just" marL="0" indent="0" lvl="0">
              <a:lnSpc>
                <a:spcPts val="3049"/>
              </a:lnSpc>
              <a:spcBef>
                <a:spcPct val="0"/>
              </a:spcBef>
            </a:pPr>
          </a:p>
        </p:txBody>
      </p:sp>
      <p:sp>
        <p:nvSpPr>
          <p:cNvPr name="TextBox 31" id="31"/>
          <p:cNvSpPr txBox="true"/>
          <p:nvPr/>
        </p:nvSpPr>
        <p:spPr>
          <a:xfrm rot="0">
            <a:off x="10309277" y="3225575"/>
            <a:ext cx="6950023" cy="1917925"/>
          </a:xfrm>
          <a:prstGeom prst="rect">
            <a:avLst/>
          </a:prstGeom>
        </p:spPr>
        <p:txBody>
          <a:bodyPr anchor="t" rtlCol="false" tIns="0" lIns="0" bIns="0" rIns="0">
            <a:spAutoFit/>
          </a:bodyPr>
          <a:lstStyle/>
          <a:p>
            <a:pPr algn="just">
              <a:lnSpc>
                <a:spcPts val="2587"/>
              </a:lnSpc>
            </a:pPr>
            <a:r>
              <a:rPr lang="en-US" sz="1848">
                <a:solidFill>
                  <a:srgbClr val="0B1B45"/>
                </a:solidFill>
                <a:latin typeface="Trocchi"/>
                <a:ea typeface="Trocchi"/>
                <a:cs typeface="Trocchi"/>
                <a:sym typeface="Trocchi"/>
              </a:rPr>
              <a:t>La carrera de Informática en el bachillerato tecnológico forma estudiantes en tecnología para resolver problemas, manejar información y continuar estudios, desarrollando habilidades en programación, mantenimiento y sistemas informáticos.</a:t>
            </a:r>
          </a:p>
          <a:p>
            <a:pPr algn="just" marL="0" indent="0" lvl="0">
              <a:lnSpc>
                <a:spcPts val="2587"/>
              </a:lnSpc>
              <a:spcBef>
                <a:spcPct val="0"/>
              </a:spcBef>
            </a:pPr>
          </a:p>
        </p:txBody>
      </p:sp>
      <p:sp>
        <p:nvSpPr>
          <p:cNvPr name="TextBox 32" id="32"/>
          <p:cNvSpPr txBox="true"/>
          <p:nvPr/>
        </p:nvSpPr>
        <p:spPr>
          <a:xfrm rot="0">
            <a:off x="3373970" y="437696"/>
            <a:ext cx="12907977" cy="1203725"/>
          </a:xfrm>
          <a:prstGeom prst="rect">
            <a:avLst/>
          </a:prstGeom>
        </p:spPr>
        <p:txBody>
          <a:bodyPr anchor="t" rtlCol="false" tIns="0" lIns="0" bIns="0" rIns="0">
            <a:spAutoFit/>
          </a:bodyPr>
          <a:lstStyle/>
          <a:p>
            <a:pPr algn="ctr">
              <a:lnSpc>
                <a:spcPts val="4872"/>
              </a:lnSpc>
            </a:pPr>
            <a:r>
              <a:rPr lang="en-US" sz="3480">
                <a:solidFill>
                  <a:srgbClr val="FFFFFF"/>
                </a:solidFill>
                <a:latin typeface="Trocchi"/>
                <a:ea typeface="Trocchi"/>
                <a:cs typeface="Trocchi"/>
                <a:sym typeface="Trocchi"/>
              </a:rPr>
              <a:t>CAPÍTULO II REFERENCIAS DEL PERFÍL PROFESIONAL </a:t>
            </a:r>
          </a:p>
          <a:p>
            <a:pPr algn="ctr">
              <a:lnSpc>
                <a:spcPts val="4872"/>
              </a:lnSpc>
            </a:pPr>
            <a:r>
              <a:rPr lang="en-US" sz="3480">
                <a:solidFill>
                  <a:srgbClr val="FFFFFF"/>
                </a:solidFill>
                <a:latin typeface="Trocchi"/>
                <a:ea typeface="Trocchi"/>
                <a:cs typeface="Trocchi"/>
                <a:sym typeface="Trocchi"/>
              </a:rPr>
              <a:t>TÉCNICO EN INFORMÁTICA </a:t>
            </a:r>
          </a:p>
        </p:txBody>
      </p:sp>
      <p:sp>
        <p:nvSpPr>
          <p:cNvPr name="TextBox 33" id="33"/>
          <p:cNvSpPr txBox="true"/>
          <p:nvPr/>
        </p:nvSpPr>
        <p:spPr>
          <a:xfrm rot="0">
            <a:off x="8188278" y="9170315"/>
            <a:ext cx="3279360" cy="808430"/>
          </a:xfrm>
          <a:prstGeom prst="rect">
            <a:avLst/>
          </a:prstGeom>
        </p:spPr>
        <p:txBody>
          <a:bodyPr anchor="t" rtlCol="false" tIns="0" lIns="0" bIns="0" rIns="0">
            <a:spAutoFit/>
          </a:bodyPr>
          <a:lstStyle/>
          <a:p>
            <a:pPr algn="ctr">
              <a:lnSpc>
                <a:spcPts val="3911"/>
              </a:lnSpc>
            </a:pPr>
            <a:r>
              <a:rPr lang="en-US" sz="2794">
                <a:solidFill>
                  <a:srgbClr val="FFFFFF"/>
                </a:solidFill>
                <a:latin typeface="Trocchi"/>
                <a:ea typeface="Trocchi"/>
                <a:cs typeface="Trocchi"/>
                <a:sym typeface="Trocchi"/>
              </a:rPr>
              <a:t>	</a:t>
            </a:r>
          </a:p>
          <a:p>
            <a:pPr algn="ctr">
              <a:lnSpc>
                <a:spcPts val="2520"/>
              </a:lnSpc>
            </a:pPr>
            <a:r>
              <a:rPr lang="en-US" sz="1800">
                <a:solidFill>
                  <a:srgbClr val="FFFFFF"/>
                </a:solidFill>
                <a:latin typeface="Trocchi"/>
                <a:ea typeface="Trocchi"/>
                <a:cs typeface="Trocchi"/>
                <a:sym typeface="Trocchi"/>
              </a:rPr>
              <a:t>Figura .4 CBT 3 ZUMPANGO, </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grpSp>
        <p:nvGrpSpPr>
          <p:cNvPr name="Group 3" id="3"/>
          <p:cNvGrpSpPr/>
          <p:nvPr/>
        </p:nvGrpSpPr>
        <p:grpSpPr>
          <a:xfrm rot="0">
            <a:off x="9454006" y="2055079"/>
            <a:ext cx="7805294" cy="3569577"/>
            <a:chOff x="0" y="0"/>
            <a:chExt cx="10407058" cy="4759436"/>
          </a:xfrm>
        </p:grpSpPr>
        <p:grpSp>
          <p:nvGrpSpPr>
            <p:cNvPr name="Group 4" id="4"/>
            <p:cNvGrpSpPr/>
            <p:nvPr/>
          </p:nvGrpSpPr>
          <p:grpSpPr>
            <a:xfrm rot="-10800000">
              <a:off x="0" y="3161417"/>
              <a:ext cx="10407058" cy="1598020"/>
              <a:chOff x="0" y="0"/>
              <a:chExt cx="1822121" cy="279789"/>
            </a:xfrm>
          </p:grpSpPr>
          <p:sp>
            <p:nvSpPr>
              <p:cNvPr name="Freeform 5" id="5"/>
              <p:cNvSpPr/>
              <p:nvPr/>
            </p:nvSpPr>
            <p:spPr>
              <a:xfrm flipH="false" flipV="false" rot="0">
                <a:off x="0" y="0"/>
                <a:ext cx="1822121" cy="279789"/>
              </a:xfrm>
              <a:custGeom>
                <a:avLst/>
                <a:gdLst/>
                <a:ahLst/>
                <a:cxnLst/>
                <a:rect r="r" b="b" t="t" l="l"/>
                <a:pathLst>
                  <a:path h="279789" w="1822121">
                    <a:moveTo>
                      <a:pt x="33571" y="0"/>
                    </a:moveTo>
                    <a:lnTo>
                      <a:pt x="1788550" y="0"/>
                    </a:lnTo>
                    <a:cubicBezTo>
                      <a:pt x="1797453" y="0"/>
                      <a:pt x="1805992" y="3537"/>
                      <a:pt x="1812288" y="9833"/>
                    </a:cubicBezTo>
                    <a:cubicBezTo>
                      <a:pt x="1818584" y="16129"/>
                      <a:pt x="1822121" y="24668"/>
                      <a:pt x="1822121" y="33571"/>
                    </a:cubicBezTo>
                    <a:lnTo>
                      <a:pt x="1822121" y="246218"/>
                    </a:lnTo>
                    <a:cubicBezTo>
                      <a:pt x="1822121" y="264759"/>
                      <a:pt x="1807091" y="279789"/>
                      <a:pt x="1788550" y="279789"/>
                    </a:cubicBezTo>
                    <a:lnTo>
                      <a:pt x="33571" y="279789"/>
                    </a:lnTo>
                    <a:cubicBezTo>
                      <a:pt x="15030" y="279789"/>
                      <a:pt x="0" y="264759"/>
                      <a:pt x="0" y="246218"/>
                    </a:cubicBezTo>
                    <a:lnTo>
                      <a:pt x="0" y="33571"/>
                    </a:lnTo>
                    <a:cubicBezTo>
                      <a:pt x="0" y="15030"/>
                      <a:pt x="15030" y="0"/>
                      <a:pt x="33571"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6" id="6"/>
              <p:cNvSpPr txBox="true"/>
              <p:nvPr/>
            </p:nvSpPr>
            <p:spPr>
              <a:xfrm>
                <a:off x="0" y="-38100"/>
                <a:ext cx="1822121" cy="317889"/>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7" id="7"/>
            <p:cNvGrpSpPr/>
            <p:nvPr/>
          </p:nvGrpSpPr>
          <p:grpSpPr>
            <a:xfrm rot="0">
              <a:off x="0" y="0"/>
              <a:ext cx="10407058" cy="4428928"/>
              <a:chOff x="0" y="0"/>
              <a:chExt cx="1822121" cy="775439"/>
            </a:xfrm>
          </p:grpSpPr>
          <p:sp>
            <p:nvSpPr>
              <p:cNvPr name="Freeform 8" id="8"/>
              <p:cNvSpPr/>
              <p:nvPr/>
            </p:nvSpPr>
            <p:spPr>
              <a:xfrm flipH="false" flipV="false" rot="0">
                <a:off x="0" y="0"/>
                <a:ext cx="1822121" cy="775439"/>
              </a:xfrm>
              <a:custGeom>
                <a:avLst/>
                <a:gdLst/>
                <a:ahLst/>
                <a:cxnLst/>
                <a:rect r="r" b="b" t="t" l="l"/>
                <a:pathLst>
                  <a:path h="775439" w="1822121">
                    <a:moveTo>
                      <a:pt x="33571" y="0"/>
                    </a:moveTo>
                    <a:lnTo>
                      <a:pt x="1788550" y="0"/>
                    </a:lnTo>
                    <a:cubicBezTo>
                      <a:pt x="1797453" y="0"/>
                      <a:pt x="1805992" y="3537"/>
                      <a:pt x="1812288" y="9833"/>
                    </a:cubicBezTo>
                    <a:cubicBezTo>
                      <a:pt x="1818584" y="16129"/>
                      <a:pt x="1822121" y="24668"/>
                      <a:pt x="1822121" y="33571"/>
                    </a:cubicBezTo>
                    <a:lnTo>
                      <a:pt x="1822121" y="741868"/>
                    </a:lnTo>
                    <a:cubicBezTo>
                      <a:pt x="1822121" y="760409"/>
                      <a:pt x="1807091" y="775439"/>
                      <a:pt x="1788550" y="775439"/>
                    </a:cubicBezTo>
                    <a:lnTo>
                      <a:pt x="33571" y="775439"/>
                    </a:lnTo>
                    <a:cubicBezTo>
                      <a:pt x="15030" y="775439"/>
                      <a:pt x="0" y="760409"/>
                      <a:pt x="0" y="741868"/>
                    </a:cubicBezTo>
                    <a:lnTo>
                      <a:pt x="0" y="33571"/>
                    </a:lnTo>
                    <a:cubicBezTo>
                      <a:pt x="0" y="15030"/>
                      <a:pt x="15030" y="0"/>
                      <a:pt x="33571" y="0"/>
                    </a:cubicBezTo>
                    <a:close/>
                  </a:path>
                </a:pathLst>
              </a:custGeom>
              <a:solidFill>
                <a:srgbClr val="FFFFFF"/>
              </a:solidFill>
              <a:ln cap="rnd">
                <a:noFill/>
                <a:prstDash val="solid"/>
                <a:round/>
              </a:ln>
            </p:spPr>
          </p:sp>
          <p:sp>
            <p:nvSpPr>
              <p:cNvPr name="TextBox 9" id="9"/>
              <p:cNvSpPr txBox="true"/>
              <p:nvPr/>
            </p:nvSpPr>
            <p:spPr>
              <a:xfrm>
                <a:off x="0" y="-38100"/>
                <a:ext cx="1822121" cy="813539"/>
              </a:xfrm>
              <a:prstGeom prst="rect">
                <a:avLst/>
              </a:prstGeom>
            </p:spPr>
            <p:txBody>
              <a:bodyPr anchor="ctr" rtlCol="false" tIns="50800" lIns="50800" bIns="50800" rIns="50800"/>
              <a:lstStyle/>
              <a:p>
                <a:pPr algn="ctr">
                  <a:lnSpc>
                    <a:spcPts val="2940"/>
                  </a:lnSpc>
                </a:pPr>
              </a:p>
            </p:txBody>
          </p:sp>
        </p:grpSp>
      </p:grpSp>
      <p:grpSp>
        <p:nvGrpSpPr>
          <p:cNvPr name="Group 10" id="10"/>
          <p:cNvGrpSpPr/>
          <p:nvPr/>
        </p:nvGrpSpPr>
        <p:grpSpPr>
          <a:xfrm rot="0">
            <a:off x="1028700" y="2055079"/>
            <a:ext cx="7372471" cy="6412546"/>
            <a:chOff x="0" y="0"/>
            <a:chExt cx="9829962" cy="8550061"/>
          </a:xfrm>
        </p:grpSpPr>
        <p:grpSp>
          <p:nvGrpSpPr>
            <p:cNvPr name="Group 11" id="11"/>
            <p:cNvGrpSpPr/>
            <p:nvPr/>
          </p:nvGrpSpPr>
          <p:grpSpPr>
            <a:xfrm rot="-10800000">
              <a:off x="0" y="5679308"/>
              <a:ext cx="9829962" cy="2870753"/>
              <a:chOff x="0" y="0"/>
              <a:chExt cx="1822121" cy="532134"/>
            </a:xfrm>
          </p:grpSpPr>
          <p:sp>
            <p:nvSpPr>
              <p:cNvPr name="Freeform 12" id="12"/>
              <p:cNvSpPr/>
              <p:nvPr/>
            </p:nvSpPr>
            <p:spPr>
              <a:xfrm flipH="false" flipV="false" rot="0">
                <a:off x="0" y="0"/>
                <a:ext cx="1822121" cy="532134"/>
              </a:xfrm>
              <a:custGeom>
                <a:avLst/>
                <a:gdLst/>
                <a:ahLst/>
                <a:cxnLst/>
                <a:rect r="r" b="b" t="t" l="l"/>
                <a:pathLst>
                  <a:path h="532134" w="1822121">
                    <a:moveTo>
                      <a:pt x="33571" y="0"/>
                    </a:moveTo>
                    <a:lnTo>
                      <a:pt x="1788550" y="0"/>
                    </a:lnTo>
                    <a:cubicBezTo>
                      <a:pt x="1797453" y="0"/>
                      <a:pt x="1805992" y="3537"/>
                      <a:pt x="1812288" y="9833"/>
                    </a:cubicBezTo>
                    <a:cubicBezTo>
                      <a:pt x="1818584" y="16129"/>
                      <a:pt x="1822121" y="24668"/>
                      <a:pt x="1822121" y="33571"/>
                    </a:cubicBezTo>
                    <a:lnTo>
                      <a:pt x="1822121" y="498563"/>
                    </a:lnTo>
                    <a:cubicBezTo>
                      <a:pt x="1822121" y="517104"/>
                      <a:pt x="1807091" y="532134"/>
                      <a:pt x="1788550" y="532134"/>
                    </a:cubicBezTo>
                    <a:lnTo>
                      <a:pt x="33571" y="532134"/>
                    </a:lnTo>
                    <a:cubicBezTo>
                      <a:pt x="15030" y="532134"/>
                      <a:pt x="0" y="517104"/>
                      <a:pt x="0" y="498563"/>
                    </a:cubicBezTo>
                    <a:lnTo>
                      <a:pt x="0" y="33571"/>
                    </a:lnTo>
                    <a:cubicBezTo>
                      <a:pt x="0" y="15030"/>
                      <a:pt x="15030" y="0"/>
                      <a:pt x="33571"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3" id="13"/>
              <p:cNvSpPr txBox="true"/>
              <p:nvPr/>
            </p:nvSpPr>
            <p:spPr>
              <a:xfrm>
                <a:off x="0" y="-38100"/>
                <a:ext cx="1822121" cy="570234"/>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14" id="14"/>
            <p:cNvGrpSpPr/>
            <p:nvPr/>
          </p:nvGrpSpPr>
          <p:grpSpPr>
            <a:xfrm rot="0">
              <a:off x="0" y="0"/>
              <a:ext cx="9829962" cy="7956322"/>
              <a:chOff x="0" y="0"/>
              <a:chExt cx="1822121" cy="1474816"/>
            </a:xfrm>
          </p:grpSpPr>
          <p:sp>
            <p:nvSpPr>
              <p:cNvPr name="Freeform 15" id="15"/>
              <p:cNvSpPr/>
              <p:nvPr/>
            </p:nvSpPr>
            <p:spPr>
              <a:xfrm flipH="false" flipV="false" rot="0">
                <a:off x="0" y="0"/>
                <a:ext cx="1822121" cy="1474816"/>
              </a:xfrm>
              <a:custGeom>
                <a:avLst/>
                <a:gdLst/>
                <a:ahLst/>
                <a:cxnLst/>
                <a:rect r="r" b="b" t="t" l="l"/>
                <a:pathLst>
                  <a:path h="1474816" w="1822121">
                    <a:moveTo>
                      <a:pt x="33571" y="0"/>
                    </a:moveTo>
                    <a:lnTo>
                      <a:pt x="1788550" y="0"/>
                    </a:lnTo>
                    <a:cubicBezTo>
                      <a:pt x="1797453" y="0"/>
                      <a:pt x="1805992" y="3537"/>
                      <a:pt x="1812288" y="9833"/>
                    </a:cubicBezTo>
                    <a:cubicBezTo>
                      <a:pt x="1818584" y="16129"/>
                      <a:pt x="1822121" y="24668"/>
                      <a:pt x="1822121" y="33571"/>
                    </a:cubicBezTo>
                    <a:lnTo>
                      <a:pt x="1822121" y="1441244"/>
                    </a:lnTo>
                    <a:cubicBezTo>
                      <a:pt x="1822121" y="1459785"/>
                      <a:pt x="1807091" y="1474816"/>
                      <a:pt x="1788550" y="1474816"/>
                    </a:cubicBezTo>
                    <a:lnTo>
                      <a:pt x="33571" y="1474816"/>
                    </a:lnTo>
                    <a:cubicBezTo>
                      <a:pt x="15030" y="1474816"/>
                      <a:pt x="0" y="1459785"/>
                      <a:pt x="0" y="1441244"/>
                    </a:cubicBezTo>
                    <a:lnTo>
                      <a:pt x="0" y="33571"/>
                    </a:lnTo>
                    <a:cubicBezTo>
                      <a:pt x="0" y="15030"/>
                      <a:pt x="15030" y="0"/>
                      <a:pt x="33571" y="0"/>
                    </a:cubicBezTo>
                    <a:close/>
                  </a:path>
                </a:pathLst>
              </a:custGeom>
              <a:solidFill>
                <a:srgbClr val="FFFFFF"/>
              </a:solidFill>
              <a:ln cap="rnd">
                <a:noFill/>
                <a:prstDash val="solid"/>
                <a:round/>
              </a:ln>
            </p:spPr>
          </p:sp>
          <p:sp>
            <p:nvSpPr>
              <p:cNvPr name="TextBox 16" id="16"/>
              <p:cNvSpPr txBox="true"/>
              <p:nvPr/>
            </p:nvSpPr>
            <p:spPr>
              <a:xfrm>
                <a:off x="0" y="-38100"/>
                <a:ext cx="1822121" cy="1512916"/>
              </a:xfrm>
              <a:prstGeom prst="rect">
                <a:avLst/>
              </a:prstGeom>
            </p:spPr>
            <p:txBody>
              <a:bodyPr anchor="ctr" rtlCol="false" tIns="50800" lIns="50800" bIns="50800" rIns="50800"/>
              <a:lstStyle/>
              <a:p>
                <a:pPr algn="ctr">
                  <a:lnSpc>
                    <a:spcPts val="2940"/>
                  </a:lnSpc>
                </a:pPr>
              </a:p>
            </p:txBody>
          </p:sp>
        </p:grpSp>
      </p:grpSp>
      <p:grpSp>
        <p:nvGrpSpPr>
          <p:cNvPr name="Group 17" id="17"/>
          <p:cNvGrpSpPr/>
          <p:nvPr/>
        </p:nvGrpSpPr>
        <p:grpSpPr>
          <a:xfrm rot="0">
            <a:off x="11146623" y="815167"/>
            <a:ext cx="4420060" cy="1614793"/>
            <a:chOff x="0" y="0"/>
            <a:chExt cx="1869710" cy="683067"/>
          </a:xfrm>
        </p:grpSpPr>
        <p:sp>
          <p:nvSpPr>
            <p:cNvPr name="Freeform 18" id="18"/>
            <p:cNvSpPr/>
            <p:nvPr/>
          </p:nvSpPr>
          <p:spPr>
            <a:xfrm flipH="false" flipV="false" rot="0">
              <a:off x="0" y="0"/>
              <a:ext cx="1869710" cy="683067"/>
            </a:xfrm>
            <a:custGeom>
              <a:avLst/>
              <a:gdLst/>
              <a:ahLst/>
              <a:cxnLst/>
              <a:rect r="r" b="b" t="t" l="l"/>
              <a:pathLst>
                <a:path h="683067" w="1869710">
                  <a:moveTo>
                    <a:pt x="35031" y="0"/>
                  </a:moveTo>
                  <a:lnTo>
                    <a:pt x="1834679" y="0"/>
                  </a:lnTo>
                  <a:cubicBezTo>
                    <a:pt x="1843970" y="0"/>
                    <a:pt x="1852881" y="3691"/>
                    <a:pt x="1859450" y="10260"/>
                  </a:cubicBezTo>
                  <a:cubicBezTo>
                    <a:pt x="1866020" y="16830"/>
                    <a:pt x="1869710" y="25740"/>
                    <a:pt x="1869710" y="35031"/>
                  </a:cubicBezTo>
                  <a:lnTo>
                    <a:pt x="1869710" y="648036"/>
                  </a:lnTo>
                  <a:cubicBezTo>
                    <a:pt x="1869710" y="657326"/>
                    <a:pt x="1866020" y="666237"/>
                    <a:pt x="1859450" y="672806"/>
                  </a:cubicBezTo>
                  <a:cubicBezTo>
                    <a:pt x="1852881" y="679376"/>
                    <a:pt x="1843970" y="683067"/>
                    <a:pt x="1834679" y="683067"/>
                  </a:cubicBezTo>
                  <a:lnTo>
                    <a:pt x="35031" y="683067"/>
                  </a:lnTo>
                  <a:cubicBezTo>
                    <a:pt x="25740" y="683067"/>
                    <a:pt x="16830" y="679376"/>
                    <a:pt x="10260" y="672806"/>
                  </a:cubicBezTo>
                  <a:cubicBezTo>
                    <a:pt x="3691" y="666237"/>
                    <a:pt x="0" y="657326"/>
                    <a:pt x="0" y="648036"/>
                  </a:cubicBezTo>
                  <a:lnTo>
                    <a:pt x="0" y="35031"/>
                  </a:lnTo>
                  <a:cubicBezTo>
                    <a:pt x="0" y="25740"/>
                    <a:pt x="3691" y="16830"/>
                    <a:pt x="10260" y="10260"/>
                  </a:cubicBezTo>
                  <a:cubicBezTo>
                    <a:pt x="16830" y="3691"/>
                    <a:pt x="25740" y="0"/>
                    <a:pt x="35031"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9" id="19"/>
            <p:cNvSpPr txBox="true"/>
            <p:nvPr/>
          </p:nvSpPr>
          <p:spPr>
            <a:xfrm>
              <a:off x="0" y="-47625"/>
              <a:ext cx="1869710" cy="730692"/>
            </a:xfrm>
            <a:prstGeom prst="rect">
              <a:avLst/>
            </a:prstGeom>
          </p:spPr>
          <p:txBody>
            <a:bodyPr anchor="ctr" rtlCol="false" tIns="47543" lIns="47543" bIns="47543" rIns="47543"/>
            <a:lstStyle/>
            <a:p>
              <a:pPr algn="ctr">
                <a:lnSpc>
                  <a:spcPts val="3418"/>
                </a:lnSpc>
              </a:pPr>
            </a:p>
          </p:txBody>
        </p:sp>
      </p:grpSp>
      <p:grpSp>
        <p:nvGrpSpPr>
          <p:cNvPr name="Group 20" id="20"/>
          <p:cNvGrpSpPr/>
          <p:nvPr/>
        </p:nvGrpSpPr>
        <p:grpSpPr>
          <a:xfrm rot="0">
            <a:off x="2286348" y="815167"/>
            <a:ext cx="4857174" cy="1661600"/>
            <a:chOff x="0" y="0"/>
            <a:chExt cx="2054612" cy="702866"/>
          </a:xfrm>
        </p:grpSpPr>
        <p:sp>
          <p:nvSpPr>
            <p:cNvPr name="Freeform 21" id="21"/>
            <p:cNvSpPr/>
            <p:nvPr/>
          </p:nvSpPr>
          <p:spPr>
            <a:xfrm flipH="false" flipV="false" rot="0">
              <a:off x="0" y="0"/>
              <a:ext cx="2054612" cy="702866"/>
            </a:xfrm>
            <a:custGeom>
              <a:avLst/>
              <a:gdLst/>
              <a:ahLst/>
              <a:cxnLst/>
              <a:rect r="r" b="b" t="t" l="l"/>
              <a:pathLst>
                <a:path h="702866" w="2054612">
                  <a:moveTo>
                    <a:pt x="31878" y="0"/>
                  </a:moveTo>
                  <a:lnTo>
                    <a:pt x="2022734" y="0"/>
                  </a:lnTo>
                  <a:cubicBezTo>
                    <a:pt x="2040340" y="0"/>
                    <a:pt x="2054612" y="14272"/>
                    <a:pt x="2054612" y="31878"/>
                  </a:cubicBezTo>
                  <a:lnTo>
                    <a:pt x="2054612" y="670988"/>
                  </a:lnTo>
                  <a:cubicBezTo>
                    <a:pt x="2054612" y="688594"/>
                    <a:pt x="2040340" y="702866"/>
                    <a:pt x="2022734" y="702866"/>
                  </a:cubicBezTo>
                  <a:lnTo>
                    <a:pt x="31878" y="702866"/>
                  </a:lnTo>
                  <a:cubicBezTo>
                    <a:pt x="23424" y="702866"/>
                    <a:pt x="15315" y="699507"/>
                    <a:pt x="9337" y="693529"/>
                  </a:cubicBezTo>
                  <a:cubicBezTo>
                    <a:pt x="3359" y="687551"/>
                    <a:pt x="0" y="679442"/>
                    <a:pt x="0" y="670988"/>
                  </a:cubicBezTo>
                  <a:lnTo>
                    <a:pt x="0" y="31878"/>
                  </a:lnTo>
                  <a:cubicBezTo>
                    <a:pt x="0" y="14272"/>
                    <a:pt x="14272" y="0"/>
                    <a:pt x="31878"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22" id="22"/>
            <p:cNvSpPr txBox="true"/>
            <p:nvPr/>
          </p:nvSpPr>
          <p:spPr>
            <a:xfrm>
              <a:off x="0" y="-47625"/>
              <a:ext cx="2054612" cy="750491"/>
            </a:xfrm>
            <a:prstGeom prst="rect">
              <a:avLst/>
            </a:prstGeom>
          </p:spPr>
          <p:txBody>
            <a:bodyPr anchor="ctr" rtlCol="false" tIns="47543" lIns="47543" bIns="47543" rIns="47543"/>
            <a:lstStyle/>
            <a:p>
              <a:pPr algn="ctr">
                <a:lnSpc>
                  <a:spcPts val="3418"/>
                </a:lnSpc>
              </a:pPr>
            </a:p>
          </p:txBody>
        </p:sp>
      </p:grpSp>
      <p:sp>
        <p:nvSpPr>
          <p:cNvPr name="AutoShape 23" id="23"/>
          <p:cNvSpPr/>
          <p:nvPr/>
        </p:nvSpPr>
        <p:spPr>
          <a:xfrm>
            <a:off x="1028700" y="9401175"/>
            <a:ext cx="15781831" cy="0"/>
          </a:xfrm>
          <a:prstGeom prst="line">
            <a:avLst/>
          </a:prstGeom>
          <a:ln cap="flat" w="19050">
            <a:solidFill>
              <a:srgbClr val="FFFFFF"/>
            </a:solidFill>
            <a:prstDash val="solid"/>
            <a:headEnd type="none" len="sm" w="sm"/>
            <a:tailEnd type="none" len="sm" w="sm"/>
          </a:ln>
        </p:spPr>
      </p:sp>
      <p:sp>
        <p:nvSpPr>
          <p:cNvPr name="Freeform 24" id="24"/>
          <p:cNvSpPr/>
          <p:nvPr/>
        </p:nvSpPr>
        <p:spPr>
          <a:xfrm flipH="false" flipV="false" rot="0">
            <a:off x="16580809" y="0"/>
            <a:ext cx="2927694" cy="2235694"/>
          </a:xfrm>
          <a:custGeom>
            <a:avLst/>
            <a:gdLst/>
            <a:ahLst/>
            <a:cxnLst/>
            <a:rect r="r" b="b" t="t" l="l"/>
            <a:pathLst>
              <a:path h="2235694" w="2927694">
                <a:moveTo>
                  <a:pt x="0" y="0"/>
                </a:moveTo>
                <a:lnTo>
                  <a:pt x="2927695" y="0"/>
                </a:lnTo>
                <a:lnTo>
                  <a:pt x="2927695" y="2235694"/>
                </a:lnTo>
                <a:lnTo>
                  <a:pt x="0" y="2235694"/>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Freeform 25" id="25"/>
          <p:cNvSpPr/>
          <p:nvPr/>
        </p:nvSpPr>
        <p:spPr>
          <a:xfrm flipH="false" flipV="false" rot="0">
            <a:off x="10632774" y="4797425"/>
            <a:ext cx="5948035" cy="3570802"/>
          </a:xfrm>
          <a:custGeom>
            <a:avLst/>
            <a:gdLst/>
            <a:ahLst/>
            <a:cxnLst/>
            <a:rect r="r" b="b" t="t" l="l"/>
            <a:pathLst>
              <a:path h="3570802" w="5948035">
                <a:moveTo>
                  <a:pt x="0" y="0"/>
                </a:moveTo>
                <a:lnTo>
                  <a:pt x="5948035" y="0"/>
                </a:lnTo>
                <a:lnTo>
                  <a:pt x="5948035" y="3570803"/>
                </a:lnTo>
                <a:lnTo>
                  <a:pt x="0" y="3570803"/>
                </a:lnTo>
                <a:lnTo>
                  <a:pt x="0" y="0"/>
                </a:lnTo>
                <a:close/>
              </a:path>
            </a:pathLst>
          </a:custGeom>
          <a:blipFill>
            <a:blip r:embed="rId5"/>
            <a:stretch>
              <a:fillRect l="-2139" t="0" r="-2139" b="-3787"/>
            </a:stretch>
          </a:blipFill>
        </p:spPr>
      </p:sp>
      <p:sp>
        <p:nvSpPr>
          <p:cNvPr name="TextBox 26" id="26"/>
          <p:cNvSpPr txBox="true"/>
          <p:nvPr/>
        </p:nvSpPr>
        <p:spPr>
          <a:xfrm rot="0">
            <a:off x="11479082" y="984109"/>
            <a:ext cx="3755143" cy="1251585"/>
          </a:xfrm>
          <a:prstGeom prst="rect">
            <a:avLst/>
          </a:prstGeom>
        </p:spPr>
        <p:txBody>
          <a:bodyPr anchor="t" rtlCol="false" tIns="0" lIns="0" bIns="0" rIns="0">
            <a:spAutoFit/>
          </a:bodyPr>
          <a:lstStyle/>
          <a:p>
            <a:pPr algn="ctr">
              <a:lnSpc>
                <a:spcPts val="5040"/>
              </a:lnSpc>
            </a:pPr>
            <a:r>
              <a:rPr lang="en-US" sz="3600">
                <a:solidFill>
                  <a:srgbClr val="FFFFFF"/>
                </a:solidFill>
                <a:latin typeface="Trocchi"/>
                <a:ea typeface="Trocchi"/>
                <a:cs typeface="Trocchi"/>
                <a:sym typeface="Trocchi"/>
              </a:rPr>
              <a:t>PERFIL DE EGRESO </a:t>
            </a:r>
          </a:p>
        </p:txBody>
      </p:sp>
      <p:sp>
        <p:nvSpPr>
          <p:cNvPr name="TextBox 27" id="27"/>
          <p:cNvSpPr txBox="true"/>
          <p:nvPr/>
        </p:nvSpPr>
        <p:spPr>
          <a:xfrm rot="0">
            <a:off x="2727100" y="1060697"/>
            <a:ext cx="3975672" cy="1113389"/>
          </a:xfrm>
          <a:prstGeom prst="rect">
            <a:avLst/>
          </a:prstGeom>
        </p:spPr>
        <p:txBody>
          <a:bodyPr anchor="t" rtlCol="false" tIns="0" lIns="0" bIns="0" rIns="0">
            <a:spAutoFit/>
          </a:bodyPr>
          <a:lstStyle/>
          <a:p>
            <a:pPr algn="ctr">
              <a:lnSpc>
                <a:spcPts val="4548"/>
              </a:lnSpc>
            </a:pPr>
            <a:r>
              <a:rPr lang="en-US" sz="3248">
                <a:solidFill>
                  <a:srgbClr val="FFFFFF"/>
                </a:solidFill>
                <a:latin typeface="Trocchi"/>
                <a:ea typeface="Trocchi"/>
                <a:cs typeface="Trocchi"/>
                <a:sym typeface="Trocchi"/>
              </a:rPr>
              <a:t>COMPETENCIAS DE LA CARRERA </a:t>
            </a:r>
          </a:p>
        </p:txBody>
      </p:sp>
      <p:sp>
        <p:nvSpPr>
          <p:cNvPr name="TextBox 28" id="28"/>
          <p:cNvSpPr txBox="true"/>
          <p:nvPr/>
        </p:nvSpPr>
        <p:spPr>
          <a:xfrm rot="0">
            <a:off x="9768383" y="2673350"/>
            <a:ext cx="7042148" cy="2124075"/>
          </a:xfrm>
          <a:prstGeom prst="rect">
            <a:avLst/>
          </a:prstGeom>
        </p:spPr>
        <p:txBody>
          <a:bodyPr anchor="t" rtlCol="false" tIns="0" lIns="0" bIns="0" rIns="0">
            <a:spAutoFit/>
          </a:bodyPr>
          <a:lstStyle/>
          <a:p>
            <a:pPr algn="just">
              <a:lnSpc>
                <a:spcPts val="2100"/>
              </a:lnSpc>
            </a:pPr>
            <a:r>
              <a:rPr lang="en-US" sz="1500">
                <a:solidFill>
                  <a:srgbClr val="0B1B45"/>
                </a:solidFill>
                <a:latin typeface="Trocchi"/>
                <a:ea typeface="Trocchi"/>
                <a:cs typeface="Trocchi"/>
                <a:sym typeface="Trocchi"/>
              </a:rPr>
              <a:t>. La carrera de Técnico en Informática del Bachillerato Tecnológico del Estado de México prepara a los estudiantes para continuar estudios superiores y para diseñar soluciones tecnológicas. A lo largo de cinco módulos, los alumnos desarrollan competencias en programación, bases de datos, sistemas operativos y software especializado, que les permiten crear e instalar aplicaciones web y móviles, además de administrar plataformas educativas y de comercio electrónico.</a:t>
            </a:r>
          </a:p>
          <a:p>
            <a:pPr algn="just" marL="0" indent="0" lvl="0">
              <a:lnSpc>
                <a:spcPts val="2100"/>
              </a:lnSpc>
              <a:spcBef>
                <a:spcPct val="0"/>
              </a:spcBef>
            </a:pPr>
          </a:p>
        </p:txBody>
      </p:sp>
      <p:sp>
        <p:nvSpPr>
          <p:cNvPr name="TextBox 29" id="29"/>
          <p:cNvSpPr txBox="true"/>
          <p:nvPr/>
        </p:nvSpPr>
        <p:spPr>
          <a:xfrm rot="0">
            <a:off x="2182696" y="2663825"/>
            <a:ext cx="5738677" cy="4921250"/>
          </a:xfrm>
          <a:prstGeom prst="rect">
            <a:avLst/>
          </a:prstGeom>
        </p:spPr>
        <p:txBody>
          <a:bodyPr anchor="t" rtlCol="false" tIns="0" lIns="0" bIns="0" rIns="0">
            <a:spAutoFit/>
          </a:bodyPr>
          <a:lstStyle/>
          <a:p>
            <a:pPr algn="l" marL="431801" indent="-215900" lvl="1">
              <a:lnSpc>
                <a:spcPts val="2800"/>
              </a:lnSpc>
              <a:buFont typeface="Arial"/>
              <a:buChar char="•"/>
            </a:pPr>
            <a:r>
              <a:rPr lang="en-US" sz="2000">
                <a:solidFill>
                  <a:srgbClr val="0B1B45"/>
                </a:solidFill>
                <a:latin typeface="Trocchi"/>
                <a:ea typeface="Trocchi"/>
                <a:cs typeface="Trocchi"/>
                <a:sym typeface="Trocchi"/>
              </a:rPr>
              <a:t>Desarrolla aplicaciónes web </a:t>
            </a:r>
          </a:p>
          <a:p>
            <a:pPr algn="l" marL="431801" indent="-215900" lvl="1">
              <a:lnSpc>
                <a:spcPts val="2800"/>
              </a:lnSpc>
              <a:buFont typeface="Arial"/>
              <a:buChar char="•"/>
            </a:pPr>
            <a:r>
              <a:rPr lang="en-US" sz="2000">
                <a:solidFill>
                  <a:srgbClr val="0B1B45"/>
                </a:solidFill>
                <a:latin typeface="Trocchi"/>
                <a:ea typeface="Trocchi"/>
                <a:cs typeface="Trocchi"/>
                <a:sym typeface="Trocchi"/>
              </a:rPr>
              <a:t>Desarrolla e instala software de aplicación utilizando programación estructurada y/u orientada a objetos, con almacenamiento persistente de los datos</a:t>
            </a:r>
          </a:p>
          <a:p>
            <a:pPr algn="l" marL="431801" indent="-215900" lvl="1">
              <a:lnSpc>
                <a:spcPts val="2800"/>
              </a:lnSpc>
              <a:buFont typeface="Arial"/>
              <a:buChar char="•"/>
            </a:pPr>
            <a:r>
              <a:rPr lang="en-US" sz="2000">
                <a:solidFill>
                  <a:srgbClr val="0B1B45"/>
                </a:solidFill>
                <a:latin typeface="Trocchi"/>
                <a:ea typeface="Trocchi"/>
                <a:cs typeface="Trocchi"/>
                <a:sym typeface="Trocchi"/>
              </a:rPr>
              <a:t>Diseña y administra bases de datos simples o avanzadas</a:t>
            </a:r>
          </a:p>
          <a:p>
            <a:pPr algn="l" marL="431801" indent="-215900" lvl="1">
              <a:lnSpc>
                <a:spcPts val="2800"/>
              </a:lnSpc>
              <a:buFont typeface="Arial"/>
              <a:buChar char="•"/>
            </a:pPr>
            <a:r>
              <a:rPr lang="en-US" sz="2000">
                <a:solidFill>
                  <a:srgbClr val="0B1B45"/>
                </a:solidFill>
                <a:latin typeface="Trocchi"/>
                <a:ea typeface="Trocchi"/>
                <a:cs typeface="Trocchi"/>
                <a:sym typeface="Trocchi"/>
              </a:rPr>
              <a:t>Administra sistemas operativos de aplicaciones y servicios</a:t>
            </a:r>
          </a:p>
          <a:p>
            <a:pPr algn="l" marL="431801" indent="-215900" lvl="1">
              <a:lnSpc>
                <a:spcPts val="2800"/>
              </a:lnSpc>
              <a:buFont typeface="Arial"/>
              <a:buChar char="•"/>
            </a:pPr>
            <a:r>
              <a:rPr lang="en-US" sz="2000">
                <a:solidFill>
                  <a:srgbClr val="0B1B45"/>
                </a:solidFill>
                <a:latin typeface="Trocchi"/>
                <a:ea typeface="Trocchi"/>
                <a:cs typeface="Trocchi"/>
                <a:sym typeface="Trocchi"/>
              </a:rPr>
              <a:t>Escucha, interpreta y emite mensajes pertinentes en distintos contextos mediante medios y herramientas apropiadas</a:t>
            </a:r>
          </a:p>
          <a:p>
            <a:pPr algn="l" marL="431801" indent="-215900" lvl="1">
              <a:lnSpc>
                <a:spcPts val="2800"/>
              </a:lnSpc>
              <a:buFont typeface="Arial"/>
              <a:buChar char="•"/>
            </a:pPr>
            <a:r>
              <a:rPr lang="en-US" sz="2000">
                <a:solidFill>
                  <a:srgbClr val="0B1B45"/>
                </a:solidFill>
                <a:latin typeface="Trocchi"/>
                <a:ea typeface="Trocchi"/>
                <a:cs typeface="Trocchi"/>
                <a:sym typeface="Trocchi"/>
              </a:rPr>
              <a:t>Adaptabilidad</a:t>
            </a:r>
          </a:p>
        </p:txBody>
      </p:sp>
      <p:sp>
        <p:nvSpPr>
          <p:cNvPr name="TextBox 30" id="30"/>
          <p:cNvSpPr txBox="true"/>
          <p:nvPr/>
        </p:nvSpPr>
        <p:spPr>
          <a:xfrm rot="0">
            <a:off x="11425378" y="8575456"/>
            <a:ext cx="3862550" cy="389255"/>
          </a:xfrm>
          <a:prstGeom prst="rect">
            <a:avLst/>
          </a:prstGeom>
        </p:spPr>
        <p:txBody>
          <a:bodyPr anchor="t" rtlCol="false" tIns="0" lIns="0" bIns="0" rIns="0">
            <a:spAutoFit/>
          </a:bodyPr>
          <a:lstStyle/>
          <a:p>
            <a:pPr algn="ctr">
              <a:lnSpc>
                <a:spcPts val="3220"/>
              </a:lnSpc>
            </a:pPr>
            <a:r>
              <a:rPr lang="en-US" sz="2300">
                <a:solidFill>
                  <a:srgbClr val="FFFFFF"/>
                </a:solidFill>
                <a:latin typeface="Trocchi"/>
                <a:ea typeface="Trocchi"/>
                <a:cs typeface="Trocchi"/>
                <a:sym typeface="Trocchi"/>
              </a:rPr>
              <a:t>Figura 5 .CBT.3 Zumpango </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sp>
        <p:nvSpPr>
          <p:cNvPr name="Freeform 3" id="3"/>
          <p:cNvSpPr/>
          <p:nvPr/>
        </p:nvSpPr>
        <p:spPr>
          <a:xfrm flipH="false" flipV="false" rot="0">
            <a:off x="9950921" y="13205125"/>
            <a:ext cx="800350" cy="417292"/>
          </a:xfrm>
          <a:custGeom>
            <a:avLst/>
            <a:gdLst/>
            <a:ahLst/>
            <a:cxnLst/>
            <a:rect r="r" b="b" t="t" l="l"/>
            <a:pathLst>
              <a:path h="417292" w="800350">
                <a:moveTo>
                  <a:pt x="0" y="0"/>
                </a:moveTo>
                <a:lnTo>
                  <a:pt x="800350" y="0"/>
                </a:lnTo>
                <a:lnTo>
                  <a:pt x="800350" y="417292"/>
                </a:lnTo>
                <a:lnTo>
                  <a:pt x="0" y="4172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558595" y="1686106"/>
            <a:ext cx="11562060" cy="6597052"/>
            <a:chOff x="0" y="0"/>
            <a:chExt cx="15416081" cy="8796069"/>
          </a:xfrm>
        </p:grpSpPr>
        <p:grpSp>
          <p:nvGrpSpPr>
            <p:cNvPr name="Group 5" id="5"/>
            <p:cNvGrpSpPr/>
            <p:nvPr/>
          </p:nvGrpSpPr>
          <p:grpSpPr>
            <a:xfrm rot="0">
              <a:off x="0" y="582795"/>
              <a:ext cx="1061322" cy="7630479"/>
              <a:chOff x="0" y="0"/>
              <a:chExt cx="209644" cy="1507255"/>
            </a:xfrm>
          </p:grpSpPr>
          <p:sp>
            <p:nvSpPr>
              <p:cNvPr name="Freeform 6" id="6"/>
              <p:cNvSpPr/>
              <p:nvPr/>
            </p:nvSpPr>
            <p:spPr>
              <a:xfrm flipH="false" flipV="false" rot="0">
                <a:off x="0" y="0"/>
                <a:ext cx="209644" cy="1507255"/>
              </a:xfrm>
              <a:custGeom>
                <a:avLst/>
                <a:gdLst/>
                <a:ahLst/>
                <a:cxnLst/>
                <a:rect r="r" b="b" t="t" l="l"/>
                <a:pathLst>
                  <a:path h="1507255" w="209644">
                    <a:moveTo>
                      <a:pt x="104822" y="0"/>
                    </a:moveTo>
                    <a:lnTo>
                      <a:pt x="104822" y="0"/>
                    </a:lnTo>
                    <a:cubicBezTo>
                      <a:pt x="162713" y="0"/>
                      <a:pt x="209644" y="46930"/>
                      <a:pt x="209644" y="104822"/>
                    </a:cubicBezTo>
                    <a:lnTo>
                      <a:pt x="209644" y="1402433"/>
                    </a:lnTo>
                    <a:cubicBezTo>
                      <a:pt x="209644" y="1430234"/>
                      <a:pt x="198600" y="1456895"/>
                      <a:pt x="178942" y="1476553"/>
                    </a:cubicBezTo>
                    <a:cubicBezTo>
                      <a:pt x="159284" y="1496211"/>
                      <a:pt x="132622" y="1507255"/>
                      <a:pt x="104822" y="1507255"/>
                    </a:cubicBezTo>
                    <a:lnTo>
                      <a:pt x="104822" y="1507255"/>
                    </a:lnTo>
                    <a:cubicBezTo>
                      <a:pt x="46930" y="1507255"/>
                      <a:pt x="0" y="1460325"/>
                      <a:pt x="0" y="1402433"/>
                    </a:cubicBezTo>
                    <a:lnTo>
                      <a:pt x="0" y="104822"/>
                    </a:lnTo>
                    <a:cubicBezTo>
                      <a:pt x="0" y="77021"/>
                      <a:pt x="11044" y="50360"/>
                      <a:pt x="30702" y="30702"/>
                    </a:cubicBezTo>
                    <a:cubicBezTo>
                      <a:pt x="50360" y="11044"/>
                      <a:pt x="77021" y="0"/>
                      <a:pt x="104822"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7" id="7"/>
              <p:cNvSpPr txBox="true"/>
              <p:nvPr/>
            </p:nvSpPr>
            <p:spPr>
              <a:xfrm>
                <a:off x="0" y="-38100"/>
                <a:ext cx="209644" cy="1545355"/>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8" id="8"/>
            <p:cNvGrpSpPr/>
            <p:nvPr/>
          </p:nvGrpSpPr>
          <p:grpSpPr>
            <a:xfrm rot="-10800000">
              <a:off x="14354759" y="582795"/>
              <a:ext cx="1061322" cy="7630479"/>
              <a:chOff x="0" y="0"/>
              <a:chExt cx="209644" cy="1507255"/>
            </a:xfrm>
          </p:grpSpPr>
          <p:sp>
            <p:nvSpPr>
              <p:cNvPr name="Freeform 9" id="9"/>
              <p:cNvSpPr/>
              <p:nvPr/>
            </p:nvSpPr>
            <p:spPr>
              <a:xfrm flipH="false" flipV="false" rot="0">
                <a:off x="0" y="0"/>
                <a:ext cx="209644" cy="1507255"/>
              </a:xfrm>
              <a:custGeom>
                <a:avLst/>
                <a:gdLst/>
                <a:ahLst/>
                <a:cxnLst/>
                <a:rect r="r" b="b" t="t" l="l"/>
                <a:pathLst>
                  <a:path h="1507255" w="209644">
                    <a:moveTo>
                      <a:pt x="104822" y="0"/>
                    </a:moveTo>
                    <a:lnTo>
                      <a:pt x="104822" y="0"/>
                    </a:lnTo>
                    <a:cubicBezTo>
                      <a:pt x="162713" y="0"/>
                      <a:pt x="209644" y="46930"/>
                      <a:pt x="209644" y="104822"/>
                    </a:cubicBezTo>
                    <a:lnTo>
                      <a:pt x="209644" y="1402433"/>
                    </a:lnTo>
                    <a:cubicBezTo>
                      <a:pt x="209644" y="1430234"/>
                      <a:pt x="198600" y="1456895"/>
                      <a:pt x="178942" y="1476553"/>
                    </a:cubicBezTo>
                    <a:cubicBezTo>
                      <a:pt x="159284" y="1496211"/>
                      <a:pt x="132622" y="1507255"/>
                      <a:pt x="104822" y="1507255"/>
                    </a:cubicBezTo>
                    <a:lnTo>
                      <a:pt x="104822" y="1507255"/>
                    </a:lnTo>
                    <a:cubicBezTo>
                      <a:pt x="46930" y="1507255"/>
                      <a:pt x="0" y="1460325"/>
                      <a:pt x="0" y="1402433"/>
                    </a:cubicBezTo>
                    <a:lnTo>
                      <a:pt x="0" y="104822"/>
                    </a:lnTo>
                    <a:cubicBezTo>
                      <a:pt x="0" y="77021"/>
                      <a:pt x="11044" y="50360"/>
                      <a:pt x="30702" y="30702"/>
                    </a:cubicBezTo>
                    <a:cubicBezTo>
                      <a:pt x="50360" y="11044"/>
                      <a:pt x="77021" y="0"/>
                      <a:pt x="104822"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0" id="10"/>
              <p:cNvSpPr txBox="true"/>
              <p:nvPr/>
            </p:nvSpPr>
            <p:spPr>
              <a:xfrm>
                <a:off x="0" y="-38100"/>
                <a:ext cx="209644" cy="1545355"/>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11" id="11"/>
            <p:cNvGrpSpPr/>
            <p:nvPr/>
          </p:nvGrpSpPr>
          <p:grpSpPr>
            <a:xfrm rot="0">
              <a:off x="350507" y="0"/>
              <a:ext cx="14717114" cy="8796069"/>
              <a:chOff x="0" y="0"/>
              <a:chExt cx="2907084" cy="1737495"/>
            </a:xfrm>
          </p:grpSpPr>
          <p:sp>
            <p:nvSpPr>
              <p:cNvPr name="Freeform 12" id="12"/>
              <p:cNvSpPr/>
              <p:nvPr/>
            </p:nvSpPr>
            <p:spPr>
              <a:xfrm flipH="false" flipV="false" rot="0">
                <a:off x="0" y="0"/>
                <a:ext cx="2907084" cy="1737495"/>
              </a:xfrm>
              <a:custGeom>
                <a:avLst/>
                <a:gdLst/>
                <a:ahLst/>
                <a:cxnLst/>
                <a:rect r="r" b="b" t="t" l="l"/>
                <a:pathLst>
                  <a:path h="1737495" w="2907084">
                    <a:moveTo>
                      <a:pt x="21042" y="0"/>
                    </a:moveTo>
                    <a:lnTo>
                      <a:pt x="2886042" y="0"/>
                    </a:lnTo>
                    <a:cubicBezTo>
                      <a:pt x="2891623" y="0"/>
                      <a:pt x="2896975" y="2217"/>
                      <a:pt x="2900921" y="6163"/>
                    </a:cubicBezTo>
                    <a:cubicBezTo>
                      <a:pt x="2904867" y="10109"/>
                      <a:pt x="2907084" y="15461"/>
                      <a:pt x="2907084" y="21042"/>
                    </a:cubicBezTo>
                    <a:lnTo>
                      <a:pt x="2907084" y="1716453"/>
                    </a:lnTo>
                    <a:cubicBezTo>
                      <a:pt x="2907084" y="1728074"/>
                      <a:pt x="2897663" y="1737495"/>
                      <a:pt x="2886042" y="1737495"/>
                    </a:cubicBezTo>
                    <a:lnTo>
                      <a:pt x="21042" y="1737495"/>
                    </a:lnTo>
                    <a:cubicBezTo>
                      <a:pt x="9421" y="1737495"/>
                      <a:pt x="0" y="1728074"/>
                      <a:pt x="0" y="1716453"/>
                    </a:cubicBezTo>
                    <a:lnTo>
                      <a:pt x="0" y="21042"/>
                    </a:lnTo>
                    <a:cubicBezTo>
                      <a:pt x="0" y="15461"/>
                      <a:pt x="2217" y="10109"/>
                      <a:pt x="6163" y="6163"/>
                    </a:cubicBezTo>
                    <a:cubicBezTo>
                      <a:pt x="10109" y="2217"/>
                      <a:pt x="15461" y="0"/>
                      <a:pt x="21042" y="0"/>
                    </a:cubicBezTo>
                    <a:close/>
                  </a:path>
                </a:pathLst>
              </a:custGeom>
              <a:solidFill>
                <a:srgbClr val="FFFFFF"/>
              </a:solidFill>
              <a:ln cap="rnd">
                <a:noFill/>
                <a:prstDash val="solid"/>
                <a:round/>
              </a:ln>
            </p:spPr>
          </p:sp>
          <p:sp>
            <p:nvSpPr>
              <p:cNvPr name="TextBox 13" id="13"/>
              <p:cNvSpPr txBox="true"/>
              <p:nvPr/>
            </p:nvSpPr>
            <p:spPr>
              <a:xfrm>
                <a:off x="0" y="-38100"/>
                <a:ext cx="2907084" cy="1775595"/>
              </a:xfrm>
              <a:prstGeom prst="rect">
                <a:avLst/>
              </a:prstGeom>
            </p:spPr>
            <p:txBody>
              <a:bodyPr anchor="ctr" rtlCol="false" tIns="50800" lIns="50800" bIns="50800" rIns="50800"/>
              <a:lstStyle/>
              <a:p>
                <a:pPr algn="ctr">
                  <a:lnSpc>
                    <a:spcPts val="2940"/>
                  </a:lnSpc>
                </a:pPr>
              </a:p>
            </p:txBody>
          </p:sp>
        </p:grpSp>
      </p:grpSp>
      <p:grpSp>
        <p:nvGrpSpPr>
          <p:cNvPr name="Group 14" id="14"/>
          <p:cNvGrpSpPr/>
          <p:nvPr/>
        </p:nvGrpSpPr>
        <p:grpSpPr>
          <a:xfrm rot="0">
            <a:off x="1690707" y="-417935"/>
            <a:ext cx="14423294" cy="1656216"/>
            <a:chOff x="0" y="0"/>
            <a:chExt cx="5063579" cy="581447"/>
          </a:xfrm>
        </p:grpSpPr>
        <p:sp>
          <p:nvSpPr>
            <p:cNvPr name="Freeform 15" id="15"/>
            <p:cNvSpPr/>
            <p:nvPr/>
          </p:nvSpPr>
          <p:spPr>
            <a:xfrm flipH="false" flipV="false" rot="0">
              <a:off x="0" y="0"/>
              <a:ext cx="5063579" cy="581447"/>
            </a:xfrm>
            <a:custGeom>
              <a:avLst/>
              <a:gdLst/>
              <a:ahLst/>
              <a:cxnLst/>
              <a:rect r="r" b="b" t="t" l="l"/>
              <a:pathLst>
                <a:path h="581447" w="5063579">
                  <a:moveTo>
                    <a:pt x="10735" y="0"/>
                  </a:moveTo>
                  <a:lnTo>
                    <a:pt x="5052844" y="0"/>
                  </a:lnTo>
                  <a:cubicBezTo>
                    <a:pt x="5058773" y="0"/>
                    <a:pt x="5063579" y="4806"/>
                    <a:pt x="5063579" y="10735"/>
                  </a:cubicBezTo>
                  <a:lnTo>
                    <a:pt x="5063579" y="570712"/>
                  </a:lnTo>
                  <a:cubicBezTo>
                    <a:pt x="5063579" y="576641"/>
                    <a:pt x="5058773" y="581447"/>
                    <a:pt x="5052844" y="581447"/>
                  </a:cubicBezTo>
                  <a:lnTo>
                    <a:pt x="10735" y="581447"/>
                  </a:lnTo>
                  <a:cubicBezTo>
                    <a:pt x="7888" y="581447"/>
                    <a:pt x="5158" y="580316"/>
                    <a:pt x="3144" y="578303"/>
                  </a:cubicBezTo>
                  <a:cubicBezTo>
                    <a:pt x="1131" y="576290"/>
                    <a:pt x="0" y="573559"/>
                    <a:pt x="0" y="570712"/>
                  </a:cubicBezTo>
                  <a:lnTo>
                    <a:pt x="0" y="10735"/>
                  </a:lnTo>
                  <a:cubicBezTo>
                    <a:pt x="0" y="4806"/>
                    <a:pt x="4806" y="0"/>
                    <a:pt x="10735"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6" id="16"/>
            <p:cNvSpPr txBox="true"/>
            <p:nvPr/>
          </p:nvSpPr>
          <p:spPr>
            <a:xfrm>
              <a:off x="0" y="-47625"/>
              <a:ext cx="5063579" cy="629072"/>
            </a:xfrm>
            <a:prstGeom prst="rect">
              <a:avLst/>
            </a:prstGeom>
          </p:spPr>
          <p:txBody>
            <a:bodyPr anchor="ctr" rtlCol="false" tIns="47543" lIns="47543" bIns="47543" rIns="47543"/>
            <a:lstStyle/>
            <a:p>
              <a:pPr algn="ctr">
                <a:lnSpc>
                  <a:spcPts val="3418"/>
                </a:lnSpc>
              </a:pPr>
            </a:p>
          </p:txBody>
        </p:sp>
      </p:grpSp>
      <p:sp>
        <p:nvSpPr>
          <p:cNvPr name="Freeform 17" id="17"/>
          <p:cNvSpPr/>
          <p:nvPr/>
        </p:nvSpPr>
        <p:spPr>
          <a:xfrm flipH="false" flipV="false" rot="0">
            <a:off x="11228607" y="6356166"/>
            <a:ext cx="5138644" cy="3272332"/>
          </a:xfrm>
          <a:custGeom>
            <a:avLst/>
            <a:gdLst/>
            <a:ahLst/>
            <a:cxnLst/>
            <a:rect r="r" b="b" t="t" l="l"/>
            <a:pathLst>
              <a:path h="3272332" w="5138644">
                <a:moveTo>
                  <a:pt x="0" y="0"/>
                </a:moveTo>
                <a:lnTo>
                  <a:pt x="5138644" y="0"/>
                </a:lnTo>
                <a:lnTo>
                  <a:pt x="5138644" y="3272333"/>
                </a:lnTo>
                <a:lnTo>
                  <a:pt x="0" y="3272333"/>
                </a:lnTo>
                <a:lnTo>
                  <a:pt x="0" y="0"/>
                </a:lnTo>
                <a:close/>
              </a:path>
            </a:pathLst>
          </a:custGeom>
          <a:blipFill>
            <a:blip r:embed="rId5"/>
            <a:stretch>
              <a:fillRect l="0" t="0" r="0" b="-17774"/>
            </a:stretch>
          </a:blipFill>
        </p:spPr>
      </p:sp>
      <p:sp>
        <p:nvSpPr>
          <p:cNvPr name="Freeform 18" id="18"/>
          <p:cNvSpPr/>
          <p:nvPr/>
        </p:nvSpPr>
        <p:spPr>
          <a:xfrm flipH="false" flipV="false" rot="0">
            <a:off x="12769229" y="2113447"/>
            <a:ext cx="4490071" cy="3367553"/>
          </a:xfrm>
          <a:custGeom>
            <a:avLst/>
            <a:gdLst/>
            <a:ahLst/>
            <a:cxnLst/>
            <a:rect r="r" b="b" t="t" l="l"/>
            <a:pathLst>
              <a:path h="3367553" w="4490071">
                <a:moveTo>
                  <a:pt x="0" y="0"/>
                </a:moveTo>
                <a:lnTo>
                  <a:pt x="4490071" y="0"/>
                </a:lnTo>
                <a:lnTo>
                  <a:pt x="4490071" y="3367553"/>
                </a:lnTo>
                <a:lnTo>
                  <a:pt x="0" y="3367553"/>
                </a:lnTo>
                <a:lnTo>
                  <a:pt x="0" y="0"/>
                </a:lnTo>
                <a:close/>
              </a:path>
            </a:pathLst>
          </a:custGeom>
          <a:blipFill>
            <a:blip r:embed="rId6"/>
            <a:stretch>
              <a:fillRect l="0" t="0" r="0" b="0"/>
            </a:stretch>
          </a:blipFill>
        </p:spPr>
      </p:sp>
      <p:sp>
        <p:nvSpPr>
          <p:cNvPr name="TextBox 19" id="19"/>
          <p:cNvSpPr txBox="true"/>
          <p:nvPr/>
        </p:nvSpPr>
        <p:spPr>
          <a:xfrm rot="0">
            <a:off x="669884" y="1628956"/>
            <a:ext cx="10081387" cy="6654202"/>
          </a:xfrm>
          <a:prstGeom prst="rect">
            <a:avLst/>
          </a:prstGeom>
        </p:spPr>
        <p:txBody>
          <a:bodyPr anchor="t" rtlCol="false" tIns="0" lIns="0" bIns="0" rIns="0">
            <a:spAutoFit/>
          </a:bodyPr>
          <a:lstStyle/>
          <a:p>
            <a:pPr algn="just" marL="588713" indent="-294357" lvl="1">
              <a:lnSpc>
                <a:spcPts val="3817"/>
              </a:lnSpc>
              <a:buFont typeface="Arial"/>
              <a:buChar char="•"/>
            </a:pPr>
            <a:r>
              <a:rPr lang="en-US" sz="2726">
                <a:solidFill>
                  <a:srgbClr val="0B1B45"/>
                </a:solidFill>
                <a:latin typeface="Trocchi"/>
                <a:ea typeface="Trocchi"/>
                <a:cs typeface="Trocchi"/>
                <a:sym typeface="Trocchi"/>
              </a:rPr>
              <a:t>Semestres 1 ( Dinámicas Productivas) :  Visita al c5 de Ecatepec </a:t>
            </a:r>
          </a:p>
          <a:p>
            <a:pPr algn="just">
              <a:lnSpc>
                <a:spcPts val="3817"/>
              </a:lnSpc>
            </a:pPr>
          </a:p>
          <a:p>
            <a:pPr algn="just" marL="588713" indent="-294357" lvl="1">
              <a:lnSpc>
                <a:spcPts val="3817"/>
              </a:lnSpc>
              <a:buFont typeface="Arial"/>
              <a:buChar char="•"/>
            </a:pPr>
            <a:r>
              <a:rPr lang="en-US" sz="2726">
                <a:solidFill>
                  <a:srgbClr val="0B1B45"/>
                </a:solidFill>
                <a:latin typeface="Trocchi"/>
                <a:ea typeface="Trocchi"/>
                <a:cs typeface="Trocchi"/>
                <a:sym typeface="Trocchi"/>
              </a:rPr>
              <a:t>semestre 2 ( Desarrolla e intala software de aplicación utilizanda programación estructurada con almacenamiento persistente de datos ) : Actividades que se realizan en el escenario real , Realizar una presentación en powerpoint</a:t>
            </a:r>
          </a:p>
          <a:p>
            <a:pPr algn="just">
              <a:lnSpc>
                <a:spcPts val="3817"/>
              </a:lnSpc>
            </a:pPr>
          </a:p>
          <a:p>
            <a:pPr algn="just" marL="588713" indent="-294357" lvl="1">
              <a:lnSpc>
                <a:spcPts val="3817"/>
              </a:lnSpc>
              <a:buFont typeface="Arial"/>
              <a:buChar char="•"/>
            </a:pPr>
            <a:r>
              <a:rPr lang="en-US" sz="2726">
                <a:solidFill>
                  <a:srgbClr val="0B1B45"/>
                </a:solidFill>
                <a:latin typeface="Trocchi"/>
                <a:ea typeface="Trocchi"/>
                <a:cs typeface="Trocchi"/>
                <a:sym typeface="Trocchi"/>
              </a:rPr>
              <a:t>semestre 3 ( Desarrolla software de aplicaciónes utilizando programación orientada a objetos con almacén persistente de los datos ) Creación de una base de datos </a:t>
            </a:r>
          </a:p>
          <a:p>
            <a:pPr algn="just">
              <a:lnSpc>
                <a:spcPts val="3817"/>
              </a:lnSpc>
            </a:pPr>
          </a:p>
        </p:txBody>
      </p:sp>
      <p:sp>
        <p:nvSpPr>
          <p:cNvPr name="TextBox 20" id="20"/>
          <p:cNvSpPr txBox="true"/>
          <p:nvPr/>
        </p:nvSpPr>
        <p:spPr>
          <a:xfrm rot="0">
            <a:off x="2032790" y="223329"/>
            <a:ext cx="15226510" cy="755015"/>
          </a:xfrm>
          <a:prstGeom prst="rect">
            <a:avLst/>
          </a:prstGeom>
        </p:spPr>
        <p:txBody>
          <a:bodyPr anchor="t" rtlCol="false" tIns="0" lIns="0" bIns="0" rIns="0">
            <a:spAutoFit/>
          </a:bodyPr>
          <a:lstStyle/>
          <a:p>
            <a:pPr algn="ctr">
              <a:lnSpc>
                <a:spcPts val="6160"/>
              </a:lnSpc>
            </a:pPr>
            <a:r>
              <a:rPr lang="en-US" sz="4400">
                <a:solidFill>
                  <a:srgbClr val="FFFFFF"/>
                </a:solidFill>
                <a:latin typeface="Trocchi"/>
                <a:ea typeface="Trocchi"/>
                <a:cs typeface="Trocchi"/>
                <a:sym typeface="Trocchi"/>
              </a:rPr>
              <a:t>CAPÍTULO III  Experiencias laborales </a:t>
            </a:r>
          </a:p>
        </p:txBody>
      </p:sp>
      <p:sp>
        <p:nvSpPr>
          <p:cNvPr name="TextBox 21" id="21"/>
          <p:cNvSpPr txBox="true"/>
          <p:nvPr/>
        </p:nvSpPr>
        <p:spPr>
          <a:xfrm rot="0">
            <a:off x="13797929" y="5442900"/>
            <a:ext cx="3033063" cy="339725"/>
          </a:xfrm>
          <a:prstGeom prst="rect">
            <a:avLst/>
          </a:prstGeom>
        </p:spPr>
        <p:txBody>
          <a:bodyPr anchor="t" rtlCol="false" tIns="0" lIns="0" bIns="0" rIns="0">
            <a:spAutoFit/>
          </a:bodyPr>
          <a:lstStyle/>
          <a:p>
            <a:pPr algn="ctr">
              <a:lnSpc>
                <a:spcPts val="2800"/>
              </a:lnSpc>
            </a:pPr>
            <a:r>
              <a:rPr lang="en-US" sz="2000">
                <a:solidFill>
                  <a:srgbClr val="FFFFFF"/>
                </a:solidFill>
                <a:latin typeface="Trocchi"/>
                <a:ea typeface="Trocchi"/>
                <a:cs typeface="Trocchi"/>
                <a:sym typeface="Trocchi"/>
              </a:rPr>
              <a:t>Figura 6.c5 de Ecatepec </a:t>
            </a:r>
          </a:p>
        </p:txBody>
      </p:sp>
      <p:sp>
        <p:nvSpPr>
          <p:cNvPr name="TextBox 22" id="22"/>
          <p:cNvSpPr txBox="true"/>
          <p:nvPr/>
        </p:nvSpPr>
        <p:spPr>
          <a:xfrm rot="0">
            <a:off x="12263971" y="9590399"/>
            <a:ext cx="3067916" cy="339725"/>
          </a:xfrm>
          <a:prstGeom prst="rect">
            <a:avLst/>
          </a:prstGeom>
        </p:spPr>
        <p:txBody>
          <a:bodyPr anchor="t" rtlCol="false" tIns="0" lIns="0" bIns="0" rIns="0">
            <a:spAutoFit/>
          </a:bodyPr>
          <a:lstStyle/>
          <a:p>
            <a:pPr algn="ctr">
              <a:lnSpc>
                <a:spcPts val="2800"/>
              </a:lnSpc>
            </a:pPr>
            <a:r>
              <a:rPr lang="en-US" sz="2000">
                <a:solidFill>
                  <a:srgbClr val="FFFFFF"/>
                </a:solidFill>
                <a:latin typeface="Trocchi"/>
                <a:ea typeface="Trocchi"/>
                <a:cs typeface="Trocchi"/>
                <a:sym typeface="Trocchi"/>
              </a:rPr>
              <a:t>Figura 7 .c5 de Ecatepec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sp>
        <p:nvSpPr>
          <p:cNvPr name="Freeform 3" id="3"/>
          <p:cNvSpPr/>
          <p:nvPr/>
        </p:nvSpPr>
        <p:spPr>
          <a:xfrm flipH="false" flipV="false" rot="0">
            <a:off x="9950921" y="13205125"/>
            <a:ext cx="800350" cy="417292"/>
          </a:xfrm>
          <a:custGeom>
            <a:avLst/>
            <a:gdLst/>
            <a:ahLst/>
            <a:cxnLst/>
            <a:rect r="r" b="b" t="t" l="l"/>
            <a:pathLst>
              <a:path h="417292" w="800350">
                <a:moveTo>
                  <a:pt x="0" y="0"/>
                </a:moveTo>
                <a:lnTo>
                  <a:pt x="800350" y="0"/>
                </a:lnTo>
                <a:lnTo>
                  <a:pt x="800350" y="417292"/>
                </a:lnTo>
                <a:lnTo>
                  <a:pt x="0" y="4172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558595" y="1686106"/>
            <a:ext cx="11562060" cy="6597052"/>
            <a:chOff x="0" y="0"/>
            <a:chExt cx="15416081" cy="8796069"/>
          </a:xfrm>
        </p:grpSpPr>
        <p:grpSp>
          <p:nvGrpSpPr>
            <p:cNvPr name="Group 5" id="5"/>
            <p:cNvGrpSpPr/>
            <p:nvPr/>
          </p:nvGrpSpPr>
          <p:grpSpPr>
            <a:xfrm rot="0">
              <a:off x="0" y="582795"/>
              <a:ext cx="1061322" cy="7630479"/>
              <a:chOff x="0" y="0"/>
              <a:chExt cx="209644" cy="1507255"/>
            </a:xfrm>
          </p:grpSpPr>
          <p:sp>
            <p:nvSpPr>
              <p:cNvPr name="Freeform 6" id="6"/>
              <p:cNvSpPr/>
              <p:nvPr/>
            </p:nvSpPr>
            <p:spPr>
              <a:xfrm flipH="false" flipV="false" rot="0">
                <a:off x="0" y="0"/>
                <a:ext cx="209644" cy="1507255"/>
              </a:xfrm>
              <a:custGeom>
                <a:avLst/>
                <a:gdLst/>
                <a:ahLst/>
                <a:cxnLst/>
                <a:rect r="r" b="b" t="t" l="l"/>
                <a:pathLst>
                  <a:path h="1507255" w="209644">
                    <a:moveTo>
                      <a:pt x="104822" y="0"/>
                    </a:moveTo>
                    <a:lnTo>
                      <a:pt x="104822" y="0"/>
                    </a:lnTo>
                    <a:cubicBezTo>
                      <a:pt x="162713" y="0"/>
                      <a:pt x="209644" y="46930"/>
                      <a:pt x="209644" y="104822"/>
                    </a:cubicBezTo>
                    <a:lnTo>
                      <a:pt x="209644" y="1402433"/>
                    </a:lnTo>
                    <a:cubicBezTo>
                      <a:pt x="209644" y="1430234"/>
                      <a:pt x="198600" y="1456895"/>
                      <a:pt x="178942" y="1476553"/>
                    </a:cubicBezTo>
                    <a:cubicBezTo>
                      <a:pt x="159284" y="1496211"/>
                      <a:pt x="132622" y="1507255"/>
                      <a:pt x="104822" y="1507255"/>
                    </a:cubicBezTo>
                    <a:lnTo>
                      <a:pt x="104822" y="1507255"/>
                    </a:lnTo>
                    <a:cubicBezTo>
                      <a:pt x="46930" y="1507255"/>
                      <a:pt x="0" y="1460325"/>
                      <a:pt x="0" y="1402433"/>
                    </a:cubicBezTo>
                    <a:lnTo>
                      <a:pt x="0" y="104822"/>
                    </a:lnTo>
                    <a:cubicBezTo>
                      <a:pt x="0" y="77021"/>
                      <a:pt x="11044" y="50360"/>
                      <a:pt x="30702" y="30702"/>
                    </a:cubicBezTo>
                    <a:cubicBezTo>
                      <a:pt x="50360" y="11044"/>
                      <a:pt x="77021" y="0"/>
                      <a:pt x="104822"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7" id="7"/>
              <p:cNvSpPr txBox="true"/>
              <p:nvPr/>
            </p:nvSpPr>
            <p:spPr>
              <a:xfrm>
                <a:off x="0" y="-38100"/>
                <a:ext cx="209644" cy="1545355"/>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8" id="8"/>
            <p:cNvGrpSpPr/>
            <p:nvPr/>
          </p:nvGrpSpPr>
          <p:grpSpPr>
            <a:xfrm rot="-10800000">
              <a:off x="14354759" y="582795"/>
              <a:ext cx="1061322" cy="7630479"/>
              <a:chOff x="0" y="0"/>
              <a:chExt cx="209644" cy="1507255"/>
            </a:xfrm>
          </p:grpSpPr>
          <p:sp>
            <p:nvSpPr>
              <p:cNvPr name="Freeform 9" id="9"/>
              <p:cNvSpPr/>
              <p:nvPr/>
            </p:nvSpPr>
            <p:spPr>
              <a:xfrm flipH="false" flipV="false" rot="0">
                <a:off x="0" y="0"/>
                <a:ext cx="209644" cy="1507255"/>
              </a:xfrm>
              <a:custGeom>
                <a:avLst/>
                <a:gdLst/>
                <a:ahLst/>
                <a:cxnLst/>
                <a:rect r="r" b="b" t="t" l="l"/>
                <a:pathLst>
                  <a:path h="1507255" w="209644">
                    <a:moveTo>
                      <a:pt x="104822" y="0"/>
                    </a:moveTo>
                    <a:lnTo>
                      <a:pt x="104822" y="0"/>
                    </a:lnTo>
                    <a:cubicBezTo>
                      <a:pt x="162713" y="0"/>
                      <a:pt x="209644" y="46930"/>
                      <a:pt x="209644" y="104822"/>
                    </a:cubicBezTo>
                    <a:lnTo>
                      <a:pt x="209644" y="1402433"/>
                    </a:lnTo>
                    <a:cubicBezTo>
                      <a:pt x="209644" y="1430234"/>
                      <a:pt x="198600" y="1456895"/>
                      <a:pt x="178942" y="1476553"/>
                    </a:cubicBezTo>
                    <a:cubicBezTo>
                      <a:pt x="159284" y="1496211"/>
                      <a:pt x="132622" y="1507255"/>
                      <a:pt x="104822" y="1507255"/>
                    </a:cubicBezTo>
                    <a:lnTo>
                      <a:pt x="104822" y="1507255"/>
                    </a:lnTo>
                    <a:cubicBezTo>
                      <a:pt x="46930" y="1507255"/>
                      <a:pt x="0" y="1460325"/>
                      <a:pt x="0" y="1402433"/>
                    </a:cubicBezTo>
                    <a:lnTo>
                      <a:pt x="0" y="104822"/>
                    </a:lnTo>
                    <a:cubicBezTo>
                      <a:pt x="0" y="77021"/>
                      <a:pt x="11044" y="50360"/>
                      <a:pt x="30702" y="30702"/>
                    </a:cubicBezTo>
                    <a:cubicBezTo>
                      <a:pt x="50360" y="11044"/>
                      <a:pt x="77021" y="0"/>
                      <a:pt x="104822"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0" id="10"/>
              <p:cNvSpPr txBox="true"/>
              <p:nvPr/>
            </p:nvSpPr>
            <p:spPr>
              <a:xfrm>
                <a:off x="0" y="-38100"/>
                <a:ext cx="209644" cy="1545355"/>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11" id="11"/>
            <p:cNvGrpSpPr/>
            <p:nvPr/>
          </p:nvGrpSpPr>
          <p:grpSpPr>
            <a:xfrm rot="0">
              <a:off x="350507" y="0"/>
              <a:ext cx="14717114" cy="8796069"/>
              <a:chOff x="0" y="0"/>
              <a:chExt cx="2907084" cy="1737495"/>
            </a:xfrm>
          </p:grpSpPr>
          <p:sp>
            <p:nvSpPr>
              <p:cNvPr name="Freeform 12" id="12"/>
              <p:cNvSpPr/>
              <p:nvPr/>
            </p:nvSpPr>
            <p:spPr>
              <a:xfrm flipH="false" flipV="false" rot="0">
                <a:off x="0" y="0"/>
                <a:ext cx="2907084" cy="1737495"/>
              </a:xfrm>
              <a:custGeom>
                <a:avLst/>
                <a:gdLst/>
                <a:ahLst/>
                <a:cxnLst/>
                <a:rect r="r" b="b" t="t" l="l"/>
                <a:pathLst>
                  <a:path h="1737495" w="2907084">
                    <a:moveTo>
                      <a:pt x="21042" y="0"/>
                    </a:moveTo>
                    <a:lnTo>
                      <a:pt x="2886042" y="0"/>
                    </a:lnTo>
                    <a:cubicBezTo>
                      <a:pt x="2891623" y="0"/>
                      <a:pt x="2896975" y="2217"/>
                      <a:pt x="2900921" y="6163"/>
                    </a:cubicBezTo>
                    <a:cubicBezTo>
                      <a:pt x="2904867" y="10109"/>
                      <a:pt x="2907084" y="15461"/>
                      <a:pt x="2907084" y="21042"/>
                    </a:cubicBezTo>
                    <a:lnTo>
                      <a:pt x="2907084" y="1716453"/>
                    </a:lnTo>
                    <a:cubicBezTo>
                      <a:pt x="2907084" y="1728074"/>
                      <a:pt x="2897663" y="1737495"/>
                      <a:pt x="2886042" y="1737495"/>
                    </a:cubicBezTo>
                    <a:lnTo>
                      <a:pt x="21042" y="1737495"/>
                    </a:lnTo>
                    <a:cubicBezTo>
                      <a:pt x="9421" y="1737495"/>
                      <a:pt x="0" y="1728074"/>
                      <a:pt x="0" y="1716453"/>
                    </a:cubicBezTo>
                    <a:lnTo>
                      <a:pt x="0" y="21042"/>
                    </a:lnTo>
                    <a:cubicBezTo>
                      <a:pt x="0" y="15461"/>
                      <a:pt x="2217" y="10109"/>
                      <a:pt x="6163" y="6163"/>
                    </a:cubicBezTo>
                    <a:cubicBezTo>
                      <a:pt x="10109" y="2217"/>
                      <a:pt x="15461" y="0"/>
                      <a:pt x="21042" y="0"/>
                    </a:cubicBezTo>
                    <a:close/>
                  </a:path>
                </a:pathLst>
              </a:custGeom>
              <a:solidFill>
                <a:srgbClr val="FFFFFF"/>
              </a:solidFill>
              <a:ln cap="rnd">
                <a:noFill/>
                <a:prstDash val="solid"/>
                <a:round/>
              </a:ln>
            </p:spPr>
          </p:sp>
          <p:sp>
            <p:nvSpPr>
              <p:cNvPr name="TextBox 13" id="13"/>
              <p:cNvSpPr txBox="true"/>
              <p:nvPr/>
            </p:nvSpPr>
            <p:spPr>
              <a:xfrm>
                <a:off x="0" y="-38100"/>
                <a:ext cx="2907084" cy="1775595"/>
              </a:xfrm>
              <a:prstGeom prst="rect">
                <a:avLst/>
              </a:prstGeom>
            </p:spPr>
            <p:txBody>
              <a:bodyPr anchor="ctr" rtlCol="false" tIns="50800" lIns="50800" bIns="50800" rIns="50800"/>
              <a:lstStyle/>
              <a:p>
                <a:pPr algn="ctr">
                  <a:lnSpc>
                    <a:spcPts val="2940"/>
                  </a:lnSpc>
                </a:pPr>
              </a:p>
            </p:txBody>
          </p:sp>
        </p:grpSp>
      </p:grpSp>
      <p:grpSp>
        <p:nvGrpSpPr>
          <p:cNvPr name="Group 14" id="14"/>
          <p:cNvGrpSpPr/>
          <p:nvPr/>
        </p:nvGrpSpPr>
        <p:grpSpPr>
          <a:xfrm rot="0">
            <a:off x="1690707" y="-417935"/>
            <a:ext cx="14423294" cy="1656216"/>
            <a:chOff x="0" y="0"/>
            <a:chExt cx="5063579" cy="581447"/>
          </a:xfrm>
        </p:grpSpPr>
        <p:sp>
          <p:nvSpPr>
            <p:cNvPr name="Freeform 15" id="15"/>
            <p:cNvSpPr/>
            <p:nvPr/>
          </p:nvSpPr>
          <p:spPr>
            <a:xfrm flipH="false" flipV="false" rot="0">
              <a:off x="0" y="0"/>
              <a:ext cx="5063579" cy="581447"/>
            </a:xfrm>
            <a:custGeom>
              <a:avLst/>
              <a:gdLst/>
              <a:ahLst/>
              <a:cxnLst/>
              <a:rect r="r" b="b" t="t" l="l"/>
              <a:pathLst>
                <a:path h="581447" w="5063579">
                  <a:moveTo>
                    <a:pt x="10735" y="0"/>
                  </a:moveTo>
                  <a:lnTo>
                    <a:pt x="5052844" y="0"/>
                  </a:lnTo>
                  <a:cubicBezTo>
                    <a:pt x="5058773" y="0"/>
                    <a:pt x="5063579" y="4806"/>
                    <a:pt x="5063579" y="10735"/>
                  </a:cubicBezTo>
                  <a:lnTo>
                    <a:pt x="5063579" y="570712"/>
                  </a:lnTo>
                  <a:cubicBezTo>
                    <a:pt x="5063579" y="576641"/>
                    <a:pt x="5058773" y="581447"/>
                    <a:pt x="5052844" y="581447"/>
                  </a:cubicBezTo>
                  <a:lnTo>
                    <a:pt x="10735" y="581447"/>
                  </a:lnTo>
                  <a:cubicBezTo>
                    <a:pt x="7888" y="581447"/>
                    <a:pt x="5158" y="580316"/>
                    <a:pt x="3144" y="578303"/>
                  </a:cubicBezTo>
                  <a:cubicBezTo>
                    <a:pt x="1131" y="576290"/>
                    <a:pt x="0" y="573559"/>
                    <a:pt x="0" y="570712"/>
                  </a:cubicBezTo>
                  <a:lnTo>
                    <a:pt x="0" y="10735"/>
                  </a:lnTo>
                  <a:cubicBezTo>
                    <a:pt x="0" y="4806"/>
                    <a:pt x="4806" y="0"/>
                    <a:pt x="10735"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6" id="16"/>
            <p:cNvSpPr txBox="true"/>
            <p:nvPr/>
          </p:nvSpPr>
          <p:spPr>
            <a:xfrm>
              <a:off x="0" y="-47625"/>
              <a:ext cx="5063579" cy="629072"/>
            </a:xfrm>
            <a:prstGeom prst="rect">
              <a:avLst/>
            </a:prstGeom>
          </p:spPr>
          <p:txBody>
            <a:bodyPr anchor="ctr" rtlCol="false" tIns="47543" lIns="47543" bIns="47543" rIns="47543"/>
            <a:lstStyle/>
            <a:p>
              <a:pPr algn="ctr">
                <a:lnSpc>
                  <a:spcPts val="3418"/>
                </a:lnSpc>
              </a:pPr>
            </a:p>
          </p:txBody>
        </p:sp>
      </p:grpSp>
      <p:sp>
        <p:nvSpPr>
          <p:cNvPr name="Freeform 17" id="17"/>
          <p:cNvSpPr/>
          <p:nvPr/>
        </p:nvSpPr>
        <p:spPr>
          <a:xfrm flipH="false" flipV="false" rot="0">
            <a:off x="12656828" y="2016739"/>
            <a:ext cx="5312251" cy="3554960"/>
          </a:xfrm>
          <a:custGeom>
            <a:avLst/>
            <a:gdLst/>
            <a:ahLst/>
            <a:cxnLst/>
            <a:rect r="r" b="b" t="t" l="l"/>
            <a:pathLst>
              <a:path h="3554960" w="5312251">
                <a:moveTo>
                  <a:pt x="0" y="0"/>
                </a:moveTo>
                <a:lnTo>
                  <a:pt x="5312251" y="0"/>
                </a:lnTo>
                <a:lnTo>
                  <a:pt x="5312251" y="3554960"/>
                </a:lnTo>
                <a:lnTo>
                  <a:pt x="0" y="3554960"/>
                </a:lnTo>
                <a:lnTo>
                  <a:pt x="0" y="0"/>
                </a:lnTo>
                <a:close/>
              </a:path>
            </a:pathLst>
          </a:custGeom>
          <a:blipFill>
            <a:blip r:embed="rId5"/>
            <a:stretch>
              <a:fillRect l="-9484" t="0" r="-9484" b="0"/>
            </a:stretch>
          </a:blipFill>
        </p:spPr>
      </p:sp>
      <p:sp>
        <p:nvSpPr>
          <p:cNvPr name="Freeform 18" id="18"/>
          <p:cNvSpPr/>
          <p:nvPr/>
        </p:nvSpPr>
        <p:spPr>
          <a:xfrm flipH="false" flipV="false" rot="0">
            <a:off x="8418683" y="6685902"/>
            <a:ext cx="5411813" cy="2917980"/>
          </a:xfrm>
          <a:custGeom>
            <a:avLst/>
            <a:gdLst/>
            <a:ahLst/>
            <a:cxnLst/>
            <a:rect r="r" b="b" t="t" l="l"/>
            <a:pathLst>
              <a:path h="2917980" w="5411813">
                <a:moveTo>
                  <a:pt x="0" y="0"/>
                </a:moveTo>
                <a:lnTo>
                  <a:pt x="5411813" y="0"/>
                </a:lnTo>
                <a:lnTo>
                  <a:pt x="5411813" y="2917979"/>
                </a:lnTo>
                <a:lnTo>
                  <a:pt x="0" y="2917979"/>
                </a:lnTo>
                <a:lnTo>
                  <a:pt x="0" y="0"/>
                </a:lnTo>
                <a:close/>
              </a:path>
            </a:pathLst>
          </a:custGeom>
          <a:blipFill>
            <a:blip r:embed="rId6"/>
            <a:stretch>
              <a:fillRect l="0" t="0" r="0" b="-9476"/>
            </a:stretch>
          </a:blipFill>
        </p:spPr>
      </p:sp>
      <p:sp>
        <p:nvSpPr>
          <p:cNvPr name="TextBox 19" id="19"/>
          <p:cNvSpPr txBox="true"/>
          <p:nvPr/>
        </p:nvSpPr>
        <p:spPr>
          <a:xfrm rot="0">
            <a:off x="669884" y="1628956"/>
            <a:ext cx="10081387" cy="4749541"/>
          </a:xfrm>
          <a:prstGeom prst="rect">
            <a:avLst/>
          </a:prstGeom>
        </p:spPr>
        <p:txBody>
          <a:bodyPr anchor="t" rtlCol="false" tIns="0" lIns="0" bIns="0" rIns="0">
            <a:spAutoFit/>
          </a:bodyPr>
          <a:lstStyle/>
          <a:p>
            <a:pPr algn="just" marL="588713" indent="-294357" lvl="1">
              <a:lnSpc>
                <a:spcPts val="3817"/>
              </a:lnSpc>
              <a:buFont typeface="Arial"/>
              <a:buChar char="•"/>
            </a:pPr>
            <a:r>
              <a:rPr lang="en-US" sz="2726">
                <a:solidFill>
                  <a:srgbClr val="0B1B45"/>
                </a:solidFill>
                <a:latin typeface="Trocchi"/>
                <a:ea typeface="Trocchi"/>
                <a:cs typeface="Trocchi"/>
                <a:sym typeface="Trocchi"/>
              </a:rPr>
              <a:t>Semestres 4 (Desarrolla aplicaciónes web y moviles) Desarrollo de página web </a:t>
            </a:r>
          </a:p>
          <a:p>
            <a:pPr algn="just">
              <a:lnSpc>
                <a:spcPts val="3817"/>
              </a:lnSpc>
            </a:pPr>
          </a:p>
          <a:p>
            <a:pPr algn="just" marL="588713" indent="-294357" lvl="1">
              <a:lnSpc>
                <a:spcPts val="3817"/>
              </a:lnSpc>
              <a:buFont typeface="Arial"/>
              <a:buChar char="•"/>
            </a:pPr>
            <a:r>
              <a:rPr lang="en-US" sz="2726">
                <a:solidFill>
                  <a:srgbClr val="0B1B45"/>
                </a:solidFill>
                <a:latin typeface="Trocchi"/>
                <a:ea typeface="Trocchi"/>
                <a:cs typeface="Trocchi"/>
                <a:sym typeface="Trocchi"/>
              </a:rPr>
              <a:t>Semestre 5 (Realizar servicio social)  ( Planeación de mi proyecto de titulación): Realización de un boceto el cual sería de ayuda para visualizar como quedaría mi página web </a:t>
            </a:r>
          </a:p>
          <a:p>
            <a:pPr algn="just">
              <a:lnSpc>
                <a:spcPts val="3817"/>
              </a:lnSpc>
            </a:pPr>
          </a:p>
          <a:p>
            <a:pPr algn="just" marL="588713" indent="-294357" lvl="1">
              <a:lnSpc>
                <a:spcPts val="3817"/>
              </a:lnSpc>
              <a:buFont typeface="Arial"/>
              <a:buChar char="•"/>
            </a:pPr>
            <a:r>
              <a:rPr lang="en-US" sz="2726">
                <a:solidFill>
                  <a:srgbClr val="0B1B45"/>
                </a:solidFill>
                <a:latin typeface="Trocchi"/>
                <a:ea typeface="Trocchi"/>
                <a:cs typeface="Trocchi"/>
                <a:sym typeface="Trocchi"/>
              </a:rPr>
              <a:t>Semestre 6 (Ejecución de proyecto de titulación): Empezar a ejecutar la planeación de mi proyecto </a:t>
            </a:r>
          </a:p>
        </p:txBody>
      </p:sp>
      <p:sp>
        <p:nvSpPr>
          <p:cNvPr name="TextBox 20" id="20"/>
          <p:cNvSpPr txBox="true"/>
          <p:nvPr/>
        </p:nvSpPr>
        <p:spPr>
          <a:xfrm rot="0">
            <a:off x="2032790" y="223329"/>
            <a:ext cx="15226510" cy="755015"/>
          </a:xfrm>
          <a:prstGeom prst="rect">
            <a:avLst/>
          </a:prstGeom>
        </p:spPr>
        <p:txBody>
          <a:bodyPr anchor="t" rtlCol="false" tIns="0" lIns="0" bIns="0" rIns="0">
            <a:spAutoFit/>
          </a:bodyPr>
          <a:lstStyle/>
          <a:p>
            <a:pPr algn="ctr">
              <a:lnSpc>
                <a:spcPts val="6160"/>
              </a:lnSpc>
            </a:pPr>
            <a:r>
              <a:rPr lang="en-US" sz="4400">
                <a:solidFill>
                  <a:srgbClr val="FFFFFF"/>
                </a:solidFill>
                <a:latin typeface="Trocchi"/>
                <a:ea typeface="Trocchi"/>
                <a:cs typeface="Trocchi"/>
                <a:sym typeface="Trocchi"/>
              </a:rPr>
              <a:t>CAPÍTULO III  Experiencias laborales </a:t>
            </a:r>
          </a:p>
        </p:txBody>
      </p:sp>
      <p:sp>
        <p:nvSpPr>
          <p:cNvPr name="TextBox 21" id="21"/>
          <p:cNvSpPr txBox="true"/>
          <p:nvPr/>
        </p:nvSpPr>
        <p:spPr>
          <a:xfrm rot="0">
            <a:off x="12710517" y="5817157"/>
            <a:ext cx="4380147" cy="365760"/>
          </a:xfrm>
          <a:prstGeom prst="rect">
            <a:avLst/>
          </a:prstGeom>
        </p:spPr>
        <p:txBody>
          <a:bodyPr anchor="t" rtlCol="false" tIns="0" lIns="0" bIns="0" rIns="0">
            <a:spAutoFit/>
          </a:bodyPr>
          <a:lstStyle/>
          <a:p>
            <a:pPr algn="ctr">
              <a:lnSpc>
                <a:spcPts val="2940"/>
              </a:lnSpc>
            </a:pPr>
            <a:r>
              <a:rPr lang="en-US" sz="2100">
                <a:solidFill>
                  <a:srgbClr val="FFFFFF"/>
                </a:solidFill>
                <a:latin typeface="Trocchi"/>
                <a:ea typeface="Trocchi"/>
                <a:cs typeface="Trocchi"/>
                <a:sym typeface="Trocchi"/>
              </a:rPr>
              <a:t>Figura 8.boceto de mi página web</a:t>
            </a:r>
          </a:p>
        </p:txBody>
      </p:sp>
      <p:sp>
        <p:nvSpPr>
          <p:cNvPr name="TextBox 22" id="22"/>
          <p:cNvSpPr txBox="true"/>
          <p:nvPr/>
        </p:nvSpPr>
        <p:spPr>
          <a:xfrm rot="0">
            <a:off x="9701268" y="9599594"/>
            <a:ext cx="2846643" cy="386907"/>
          </a:xfrm>
          <a:prstGeom prst="rect">
            <a:avLst/>
          </a:prstGeom>
        </p:spPr>
        <p:txBody>
          <a:bodyPr anchor="t" rtlCol="false" tIns="0" lIns="0" bIns="0" rIns="0">
            <a:spAutoFit/>
          </a:bodyPr>
          <a:lstStyle/>
          <a:p>
            <a:pPr algn="ctr">
              <a:lnSpc>
                <a:spcPts val="3135"/>
              </a:lnSpc>
            </a:pPr>
            <a:r>
              <a:rPr lang="en-US" sz="2239">
                <a:solidFill>
                  <a:srgbClr val="FFFFFF"/>
                </a:solidFill>
                <a:latin typeface="Trocchi"/>
                <a:ea typeface="Trocchi"/>
                <a:cs typeface="Trocchi"/>
                <a:sym typeface="Trocchi"/>
              </a:rPr>
              <a:t>Figura 9.página web</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sp>
        <p:nvSpPr>
          <p:cNvPr name="Freeform 3" id="3"/>
          <p:cNvSpPr/>
          <p:nvPr/>
        </p:nvSpPr>
        <p:spPr>
          <a:xfrm flipH="false" flipV="false" rot="0">
            <a:off x="9950921" y="13205125"/>
            <a:ext cx="800350" cy="417292"/>
          </a:xfrm>
          <a:custGeom>
            <a:avLst/>
            <a:gdLst/>
            <a:ahLst/>
            <a:cxnLst/>
            <a:rect r="r" b="b" t="t" l="l"/>
            <a:pathLst>
              <a:path h="417292" w="800350">
                <a:moveTo>
                  <a:pt x="0" y="0"/>
                </a:moveTo>
                <a:lnTo>
                  <a:pt x="800350" y="0"/>
                </a:lnTo>
                <a:lnTo>
                  <a:pt x="800350" y="417292"/>
                </a:lnTo>
                <a:lnTo>
                  <a:pt x="0" y="4172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889846" y="1978469"/>
            <a:ext cx="14506381" cy="4682177"/>
            <a:chOff x="0" y="0"/>
            <a:chExt cx="19341841" cy="6242902"/>
          </a:xfrm>
        </p:grpSpPr>
        <p:grpSp>
          <p:nvGrpSpPr>
            <p:cNvPr name="Group 5" id="5"/>
            <p:cNvGrpSpPr/>
            <p:nvPr/>
          </p:nvGrpSpPr>
          <p:grpSpPr>
            <a:xfrm rot="0">
              <a:off x="0" y="413632"/>
              <a:ext cx="1331591" cy="5415639"/>
              <a:chOff x="0" y="0"/>
              <a:chExt cx="263030" cy="1069756"/>
            </a:xfrm>
          </p:grpSpPr>
          <p:sp>
            <p:nvSpPr>
              <p:cNvPr name="Freeform 6" id="6"/>
              <p:cNvSpPr/>
              <p:nvPr/>
            </p:nvSpPr>
            <p:spPr>
              <a:xfrm flipH="false" flipV="false" rot="0">
                <a:off x="0" y="0"/>
                <a:ext cx="263030" cy="1069756"/>
              </a:xfrm>
              <a:custGeom>
                <a:avLst/>
                <a:gdLst/>
                <a:ahLst/>
                <a:cxnLst/>
                <a:rect r="r" b="b" t="t" l="l"/>
                <a:pathLst>
                  <a:path h="1069756" w="263030">
                    <a:moveTo>
                      <a:pt x="131515" y="0"/>
                    </a:moveTo>
                    <a:lnTo>
                      <a:pt x="131515" y="0"/>
                    </a:lnTo>
                    <a:cubicBezTo>
                      <a:pt x="166395" y="0"/>
                      <a:pt x="199847" y="13856"/>
                      <a:pt x="224510" y="38520"/>
                    </a:cubicBezTo>
                    <a:cubicBezTo>
                      <a:pt x="249174" y="63184"/>
                      <a:pt x="263030" y="96635"/>
                      <a:pt x="263030" y="131515"/>
                    </a:cubicBezTo>
                    <a:lnTo>
                      <a:pt x="263030" y="938241"/>
                    </a:lnTo>
                    <a:cubicBezTo>
                      <a:pt x="263030" y="973121"/>
                      <a:pt x="249174" y="1006572"/>
                      <a:pt x="224510" y="1031236"/>
                    </a:cubicBezTo>
                    <a:cubicBezTo>
                      <a:pt x="199847" y="1055900"/>
                      <a:pt x="166395" y="1069756"/>
                      <a:pt x="131515" y="1069756"/>
                    </a:cubicBezTo>
                    <a:lnTo>
                      <a:pt x="131515" y="1069756"/>
                    </a:lnTo>
                    <a:cubicBezTo>
                      <a:pt x="96635" y="1069756"/>
                      <a:pt x="63184" y="1055900"/>
                      <a:pt x="38520" y="1031236"/>
                    </a:cubicBezTo>
                    <a:cubicBezTo>
                      <a:pt x="13856" y="1006572"/>
                      <a:pt x="0" y="973121"/>
                      <a:pt x="0" y="938241"/>
                    </a:cubicBezTo>
                    <a:lnTo>
                      <a:pt x="0" y="131515"/>
                    </a:lnTo>
                    <a:cubicBezTo>
                      <a:pt x="0" y="96635"/>
                      <a:pt x="13856" y="63184"/>
                      <a:pt x="38520" y="38520"/>
                    </a:cubicBezTo>
                    <a:cubicBezTo>
                      <a:pt x="63184" y="13856"/>
                      <a:pt x="96635" y="0"/>
                      <a:pt x="131515"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7" id="7"/>
              <p:cNvSpPr txBox="true"/>
              <p:nvPr/>
            </p:nvSpPr>
            <p:spPr>
              <a:xfrm>
                <a:off x="0" y="-38100"/>
                <a:ext cx="263030" cy="1107856"/>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8" id="8"/>
            <p:cNvGrpSpPr/>
            <p:nvPr/>
          </p:nvGrpSpPr>
          <p:grpSpPr>
            <a:xfrm rot="-10800000">
              <a:off x="18010250" y="413632"/>
              <a:ext cx="1331591" cy="5415639"/>
              <a:chOff x="0" y="0"/>
              <a:chExt cx="263030" cy="1069756"/>
            </a:xfrm>
          </p:grpSpPr>
          <p:sp>
            <p:nvSpPr>
              <p:cNvPr name="Freeform 9" id="9"/>
              <p:cNvSpPr/>
              <p:nvPr/>
            </p:nvSpPr>
            <p:spPr>
              <a:xfrm flipH="false" flipV="false" rot="0">
                <a:off x="0" y="0"/>
                <a:ext cx="263030" cy="1069756"/>
              </a:xfrm>
              <a:custGeom>
                <a:avLst/>
                <a:gdLst/>
                <a:ahLst/>
                <a:cxnLst/>
                <a:rect r="r" b="b" t="t" l="l"/>
                <a:pathLst>
                  <a:path h="1069756" w="263030">
                    <a:moveTo>
                      <a:pt x="131515" y="0"/>
                    </a:moveTo>
                    <a:lnTo>
                      <a:pt x="131515" y="0"/>
                    </a:lnTo>
                    <a:cubicBezTo>
                      <a:pt x="166395" y="0"/>
                      <a:pt x="199847" y="13856"/>
                      <a:pt x="224510" y="38520"/>
                    </a:cubicBezTo>
                    <a:cubicBezTo>
                      <a:pt x="249174" y="63184"/>
                      <a:pt x="263030" y="96635"/>
                      <a:pt x="263030" y="131515"/>
                    </a:cubicBezTo>
                    <a:lnTo>
                      <a:pt x="263030" y="938241"/>
                    </a:lnTo>
                    <a:cubicBezTo>
                      <a:pt x="263030" y="973121"/>
                      <a:pt x="249174" y="1006572"/>
                      <a:pt x="224510" y="1031236"/>
                    </a:cubicBezTo>
                    <a:cubicBezTo>
                      <a:pt x="199847" y="1055900"/>
                      <a:pt x="166395" y="1069756"/>
                      <a:pt x="131515" y="1069756"/>
                    </a:cubicBezTo>
                    <a:lnTo>
                      <a:pt x="131515" y="1069756"/>
                    </a:lnTo>
                    <a:cubicBezTo>
                      <a:pt x="96635" y="1069756"/>
                      <a:pt x="63184" y="1055900"/>
                      <a:pt x="38520" y="1031236"/>
                    </a:cubicBezTo>
                    <a:cubicBezTo>
                      <a:pt x="13856" y="1006572"/>
                      <a:pt x="0" y="973121"/>
                      <a:pt x="0" y="938241"/>
                    </a:cubicBezTo>
                    <a:lnTo>
                      <a:pt x="0" y="131515"/>
                    </a:lnTo>
                    <a:cubicBezTo>
                      <a:pt x="0" y="96635"/>
                      <a:pt x="13856" y="63184"/>
                      <a:pt x="38520" y="38520"/>
                    </a:cubicBezTo>
                    <a:cubicBezTo>
                      <a:pt x="63184" y="13856"/>
                      <a:pt x="96635" y="0"/>
                      <a:pt x="131515"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0" id="10"/>
              <p:cNvSpPr txBox="true"/>
              <p:nvPr/>
            </p:nvSpPr>
            <p:spPr>
              <a:xfrm>
                <a:off x="0" y="-38100"/>
                <a:ext cx="263030" cy="1107856"/>
              </a:xfrm>
              <a:prstGeom prst="rect">
                <a:avLst/>
              </a:prstGeom>
            </p:spPr>
            <p:txBody>
              <a:bodyPr anchor="ctr" rtlCol="false" tIns="50800" lIns="50800" bIns="50800" rIns="50800"/>
              <a:lstStyle/>
              <a:p>
                <a:pPr algn="ctr" marL="0" indent="0" lvl="0">
                  <a:lnSpc>
                    <a:spcPts val="2940"/>
                  </a:lnSpc>
                  <a:spcBef>
                    <a:spcPct val="0"/>
                  </a:spcBef>
                </a:pPr>
              </a:p>
            </p:txBody>
          </p:sp>
        </p:grpSp>
        <p:grpSp>
          <p:nvGrpSpPr>
            <p:cNvPr name="Group 11" id="11"/>
            <p:cNvGrpSpPr/>
            <p:nvPr/>
          </p:nvGrpSpPr>
          <p:grpSpPr>
            <a:xfrm rot="0">
              <a:off x="439765" y="0"/>
              <a:ext cx="18464880" cy="6242902"/>
              <a:chOff x="0" y="0"/>
              <a:chExt cx="3647384" cy="1233166"/>
            </a:xfrm>
          </p:grpSpPr>
          <p:sp>
            <p:nvSpPr>
              <p:cNvPr name="Freeform 12" id="12"/>
              <p:cNvSpPr/>
              <p:nvPr/>
            </p:nvSpPr>
            <p:spPr>
              <a:xfrm flipH="false" flipV="false" rot="0">
                <a:off x="0" y="0"/>
                <a:ext cx="3647384" cy="1233166"/>
              </a:xfrm>
              <a:custGeom>
                <a:avLst/>
                <a:gdLst/>
                <a:ahLst/>
                <a:cxnLst/>
                <a:rect r="r" b="b" t="t" l="l"/>
                <a:pathLst>
                  <a:path h="1233166" w="3647384">
                    <a:moveTo>
                      <a:pt x="16771" y="0"/>
                    </a:moveTo>
                    <a:lnTo>
                      <a:pt x="3630613" y="0"/>
                    </a:lnTo>
                    <a:cubicBezTo>
                      <a:pt x="3639875" y="0"/>
                      <a:pt x="3647384" y="7509"/>
                      <a:pt x="3647384" y="16771"/>
                    </a:cubicBezTo>
                    <a:lnTo>
                      <a:pt x="3647384" y="1216395"/>
                    </a:lnTo>
                    <a:cubicBezTo>
                      <a:pt x="3647384" y="1225657"/>
                      <a:pt x="3639875" y="1233166"/>
                      <a:pt x="3630613" y="1233166"/>
                    </a:cubicBezTo>
                    <a:lnTo>
                      <a:pt x="16771" y="1233166"/>
                    </a:lnTo>
                    <a:cubicBezTo>
                      <a:pt x="7509" y="1233166"/>
                      <a:pt x="0" y="1225657"/>
                      <a:pt x="0" y="1216395"/>
                    </a:cubicBezTo>
                    <a:lnTo>
                      <a:pt x="0" y="16771"/>
                    </a:lnTo>
                    <a:cubicBezTo>
                      <a:pt x="0" y="7509"/>
                      <a:pt x="7509" y="0"/>
                      <a:pt x="16771" y="0"/>
                    </a:cubicBezTo>
                    <a:close/>
                  </a:path>
                </a:pathLst>
              </a:custGeom>
              <a:solidFill>
                <a:srgbClr val="FFFFFF"/>
              </a:solidFill>
              <a:ln cap="rnd">
                <a:noFill/>
                <a:prstDash val="solid"/>
                <a:round/>
              </a:ln>
            </p:spPr>
          </p:sp>
          <p:sp>
            <p:nvSpPr>
              <p:cNvPr name="TextBox 13" id="13"/>
              <p:cNvSpPr txBox="true"/>
              <p:nvPr/>
            </p:nvSpPr>
            <p:spPr>
              <a:xfrm>
                <a:off x="0" y="-38100"/>
                <a:ext cx="3647384" cy="1271266"/>
              </a:xfrm>
              <a:prstGeom prst="rect">
                <a:avLst/>
              </a:prstGeom>
            </p:spPr>
            <p:txBody>
              <a:bodyPr anchor="ctr" rtlCol="false" tIns="50800" lIns="50800" bIns="50800" rIns="50800"/>
              <a:lstStyle/>
              <a:p>
                <a:pPr algn="ctr">
                  <a:lnSpc>
                    <a:spcPts val="2940"/>
                  </a:lnSpc>
                </a:pPr>
              </a:p>
            </p:txBody>
          </p:sp>
        </p:grpSp>
      </p:grpSp>
      <p:grpSp>
        <p:nvGrpSpPr>
          <p:cNvPr name="Group 14" id="14"/>
          <p:cNvGrpSpPr/>
          <p:nvPr/>
        </p:nvGrpSpPr>
        <p:grpSpPr>
          <a:xfrm rot="0">
            <a:off x="2718544" y="420587"/>
            <a:ext cx="12015328" cy="1577218"/>
            <a:chOff x="0" y="0"/>
            <a:chExt cx="4218215" cy="553713"/>
          </a:xfrm>
        </p:grpSpPr>
        <p:sp>
          <p:nvSpPr>
            <p:cNvPr name="Freeform 15" id="15"/>
            <p:cNvSpPr/>
            <p:nvPr/>
          </p:nvSpPr>
          <p:spPr>
            <a:xfrm flipH="false" flipV="false" rot="0">
              <a:off x="0" y="0"/>
              <a:ext cx="4218215" cy="553713"/>
            </a:xfrm>
            <a:custGeom>
              <a:avLst/>
              <a:gdLst/>
              <a:ahLst/>
              <a:cxnLst/>
              <a:rect r="r" b="b" t="t" l="l"/>
              <a:pathLst>
                <a:path h="553713" w="4218215">
                  <a:moveTo>
                    <a:pt x="12887" y="0"/>
                  </a:moveTo>
                  <a:lnTo>
                    <a:pt x="4205329" y="0"/>
                  </a:lnTo>
                  <a:cubicBezTo>
                    <a:pt x="4208747" y="0"/>
                    <a:pt x="4212024" y="1358"/>
                    <a:pt x="4214441" y="3774"/>
                  </a:cubicBezTo>
                  <a:cubicBezTo>
                    <a:pt x="4216858" y="6191"/>
                    <a:pt x="4218215" y="9469"/>
                    <a:pt x="4218215" y="12887"/>
                  </a:cubicBezTo>
                  <a:lnTo>
                    <a:pt x="4218215" y="540827"/>
                  </a:lnTo>
                  <a:cubicBezTo>
                    <a:pt x="4218215" y="544244"/>
                    <a:pt x="4216858" y="547522"/>
                    <a:pt x="4214441" y="549939"/>
                  </a:cubicBezTo>
                  <a:cubicBezTo>
                    <a:pt x="4212024" y="552356"/>
                    <a:pt x="4208747" y="553713"/>
                    <a:pt x="4205329" y="553713"/>
                  </a:cubicBezTo>
                  <a:lnTo>
                    <a:pt x="12887" y="553713"/>
                  </a:lnTo>
                  <a:cubicBezTo>
                    <a:pt x="9469" y="553713"/>
                    <a:pt x="6191" y="552356"/>
                    <a:pt x="3774" y="549939"/>
                  </a:cubicBezTo>
                  <a:cubicBezTo>
                    <a:pt x="1358" y="547522"/>
                    <a:pt x="0" y="544244"/>
                    <a:pt x="0" y="540827"/>
                  </a:cubicBezTo>
                  <a:lnTo>
                    <a:pt x="0" y="12887"/>
                  </a:lnTo>
                  <a:cubicBezTo>
                    <a:pt x="0" y="9469"/>
                    <a:pt x="1358" y="6191"/>
                    <a:pt x="3774" y="3774"/>
                  </a:cubicBezTo>
                  <a:cubicBezTo>
                    <a:pt x="6191" y="1358"/>
                    <a:pt x="9469" y="0"/>
                    <a:pt x="12887"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6" id="16"/>
            <p:cNvSpPr txBox="true"/>
            <p:nvPr/>
          </p:nvSpPr>
          <p:spPr>
            <a:xfrm>
              <a:off x="0" y="-47625"/>
              <a:ext cx="4218215" cy="601338"/>
            </a:xfrm>
            <a:prstGeom prst="rect">
              <a:avLst/>
            </a:prstGeom>
          </p:spPr>
          <p:txBody>
            <a:bodyPr anchor="ctr" rtlCol="false" tIns="47543" lIns="47543" bIns="47543" rIns="47543"/>
            <a:lstStyle/>
            <a:p>
              <a:pPr algn="ctr">
                <a:lnSpc>
                  <a:spcPts val="3418"/>
                </a:lnSpc>
              </a:pPr>
            </a:p>
          </p:txBody>
        </p:sp>
      </p:grpSp>
      <p:sp>
        <p:nvSpPr>
          <p:cNvPr name="AutoShape 17" id="17"/>
          <p:cNvSpPr/>
          <p:nvPr/>
        </p:nvSpPr>
        <p:spPr>
          <a:xfrm>
            <a:off x="1253085" y="8544287"/>
            <a:ext cx="15781831" cy="0"/>
          </a:xfrm>
          <a:prstGeom prst="line">
            <a:avLst/>
          </a:prstGeom>
          <a:ln cap="flat" w="19050">
            <a:solidFill>
              <a:srgbClr val="FFFFFF"/>
            </a:solidFill>
            <a:prstDash val="solid"/>
            <a:headEnd type="none" len="sm" w="sm"/>
            <a:tailEnd type="none" len="sm" w="sm"/>
          </a:ln>
        </p:spPr>
      </p:sp>
      <p:sp>
        <p:nvSpPr>
          <p:cNvPr name="Freeform 18" id="18"/>
          <p:cNvSpPr/>
          <p:nvPr/>
        </p:nvSpPr>
        <p:spPr>
          <a:xfrm flipH="true" flipV="false" rot="0">
            <a:off x="6481894" y="8899376"/>
            <a:ext cx="707704" cy="337125"/>
          </a:xfrm>
          <a:custGeom>
            <a:avLst/>
            <a:gdLst/>
            <a:ahLst/>
            <a:cxnLst/>
            <a:rect r="r" b="b" t="t" l="l"/>
            <a:pathLst>
              <a:path h="337125" w="707704">
                <a:moveTo>
                  <a:pt x="707705" y="0"/>
                </a:moveTo>
                <a:lnTo>
                  <a:pt x="0" y="0"/>
                </a:lnTo>
                <a:lnTo>
                  <a:pt x="0" y="337125"/>
                </a:lnTo>
                <a:lnTo>
                  <a:pt x="707705" y="337125"/>
                </a:lnTo>
                <a:lnTo>
                  <a:pt x="707705"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9" id="19"/>
          <p:cNvSpPr/>
          <p:nvPr/>
        </p:nvSpPr>
        <p:spPr>
          <a:xfrm flipH="false" flipV="false" rot="0">
            <a:off x="5514086" y="4598749"/>
            <a:ext cx="7257900" cy="3583588"/>
          </a:xfrm>
          <a:custGeom>
            <a:avLst/>
            <a:gdLst/>
            <a:ahLst/>
            <a:cxnLst/>
            <a:rect r="r" b="b" t="t" l="l"/>
            <a:pathLst>
              <a:path h="3583588" w="7257900">
                <a:moveTo>
                  <a:pt x="0" y="0"/>
                </a:moveTo>
                <a:lnTo>
                  <a:pt x="7257901" y="0"/>
                </a:lnTo>
                <a:lnTo>
                  <a:pt x="7257901" y="3583588"/>
                </a:lnTo>
                <a:lnTo>
                  <a:pt x="0" y="3583588"/>
                </a:lnTo>
                <a:lnTo>
                  <a:pt x="0" y="0"/>
                </a:lnTo>
                <a:close/>
              </a:path>
            </a:pathLst>
          </a:custGeom>
          <a:blipFill>
            <a:blip r:embed="rId7"/>
            <a:stretch>
              <a:fillRect l="0" t="0" r="0" b="0"/>
            </a:stretch>
          </a:blipFill>
        </p:spPr>
      </p:sp>
      <p:sp>
        <p:nvSpPr>
          <p:cNvPr name="TextBox 20" id="20"/>
          <p:cNvSpPr txBox="true"/>
          <p:nvPr/>
        </p:nvSpPr>
        <p:spPr>
          <a:xfrm rot="0">
            <a:off x="2224488" y="334862"/>
            <a:ext cx="13003441" cy="1446819"/>
          </a:xfrm>
          <a:prstGeom prst="rect">
            <a:avLst/>
          </a:prstGeom>
        </p:spPr>
        <p:txBody>
          <a:bodyPr anchor="t" rtlCol="false" tIns="0" lIns="0" bIns="0" rIns="0">
            <a:spAutoFit/>
          </a:bodyPr>
          <a:lstStyle/>
          <a:p>
            <a:pPr algn="ctr">
              <a:lnSpc>
                <a:spcPts val="5829"/>
              </a:lnSpc>
            </a:pPr>
            <a:r>
              <a:rPr lang="en-US" sz="4163" b="true">
                <a:solidFill>
                  <a:srgbClr val="FFFFFF"/>
                </a:solidFill>
                <a:latin typeface="IBM Plex Sans Bold"/>
                <a:ea typeface="IBM Plex Sans Bold"/>
                <a:cs typeface="IBM Plex Sans Bold"/>
                <a:sym typeface="IBM Plex Sans Bold"/>
              </a:rPr>
              <a:t>mi proyecto  </a:t>
            </a:r>
          </a:p>
          <a:p>
            <a:pPr algn="ctr">
              <a:lnSpc>
                <a:spcPts val="5829"/>
              </a:lnSpc>
            </a:pPr>
            <a:r>
              <a:rPr lang="en-US" sz="4163" b="true">
                <a:solidFill>
                  <a:srgbClr val="FFFFFF"/>
                </a:solidFill>
                <a:latin typeface="IBM Plex Sans Bold"/>
                <a:ea typeface="IBM Plex Sans Bold"/>
                <a:cs typeface="IBM Plex Sans Bold"/>
                <a:sym typeface="IBM Plex Sans Bold"/>
              </a:rPr>
              <a:t>Desarrollo de página web con uso informativo </a:t>
            </a:r>
          </a:p>
        </p:txBody>
      </p:sp>
      <p:sp>
        <p:nvSpPr>
          <p:cNvPr name="TextBox 21" id="21"/>
          <p:cNvSpPr txBox="true"/>
          <p:nvPr/>
        </p:nvSpPr>
        <p:spPr>
          <a:xfrm rot="0">
            <a:off x="1690707" y="8870771"/>
            <a:ext cx="4724319" cy="356235"/>
          </a:xfrm>
          <a:prstGeom prst="rect">
            <a:avLst/>
          </a:prstGeom>
        </p:spPr>
        <p:txBody>
          <a:bodyPr anchor="t" rtlCol="false" tIns="0" lIns="0" bIns="0" rIns="0">
            <a:spAutoFit/>
          </a:bodyPr>
          <a:lstStyle/>
          <a:p>
            <a:pPr algn="just">
              <a:lnSpc>
                <a:spcPts val="2940"/>
              </a:lnSpc>
            </a:pPr>
            <a:r>
              <a:rPr lang="en-US" sz="2100" spc="105">
                <a:solidFill>
                  <a:srgbClr val="FFFFFF"/>
                </a:solidFill>
                <a:latin typeface="Proxima Nova"/>
                <a:ea typeface="Proxima Nova"/>
                <a:cs typeface="Proxima Nova"/>
                <a:sym typeface="Proxima Nova"/>
              </a:rPr>
              <a:t>INTRODUCCIÓN AL PROYECTO</a:t>
            </a:r>
          </a:p>
        </p:txBody>
      </p:sp>
      <p:sp>
        <p:nvSpPr>
          <p:cNvPr name="TextBox 22" id="22"/>
          <p:cNvSpPr txBox="true"/>
          <p:nvPr/>
        </p:nvSpPr>
        <p:spPr>
          <a:xfrm rot="0">
            <a:off x="2718544" y="3099430"/>
            <a:ext cx="13003441" cy="2411681"/>
          </a:xfrm>
          <a:prstGeom prst="rect">
            <a:avLst/>
          </a:prstGeom>
        </p:spPr>
        <p:txBody>
          <a:bodyPr anchor="t" rtlCol="false" tIns="0" lIns="0" bIns="0" rIns="0">
            <a:spAutoFit/>
          </a:bodyPr>
          <a:lstStyle/>
          <a:p>
            <a:pPr algn="just">
              <a:lnSpc>
                <a:spcPts val="2642"/>
              </a:lnSpc>
            </a:pPr>
            <a:r>
              <a:rPr lang="en-US" sz="1887">
                <a:solidFill>
                  <a:srgbClr val="000000"/>
                </a:solidFill>
                <a:latin typeface="Trocchi"/>
                <a:ea typeface="Trocchi"/>
                <a:cs typeface="Trocchi"/>
                <a:sym typeface="Trocchi"/>
              </a:rPr>
              <a:t>Mi página web está dedicada a brindar información sobre una amplia variedad de cursos diseñados para potenciar las habilidades del ser humano En este espacio encontrarás toda la información necesaria sobre las áreas de formación, horarios disponibles y detalles relevantes de cada curso. Además, contamos con un apartado donde podrás proporcionar tus datos personales, lo cual nos permitirá ofrecerte una atención más personalizada y enviarte información específica según tus intereses.</a:t>
            </a:r>
          </a:p>
          <a:p>
            <a:pPr algn="ctr">
              <a:lnSpc>
                <a:spcPts val="3064"/>
              </a:lnSpc>
            </a:pPr>
          </a:p>
          <a:p>
            <a:pPr algn="ctr">
              <a:lnSpc>
                <a:spcPts val="3064"/>
              </a:lnSpc>
            </a:pPr>
          </a:p>
        </p:txBody>
      </p:sp>
      <p:sp>
        <p:nvSpPr>
          <p:cNvPr name="TextBox 23" id="23"/>
          <p:cNvSpPr txBox="true"/>
          <p:nvPr/>
        </p:nvSpPr>
        <p:spPr>
          <a:xfrm rot="0">
            <a:off x="7890153" y="8258855"/>
            <a:ext cx="2284593" cy="280670"/>
          </a:xfrm>
          <a:prstGeom prst="rect">
            <a:avLst/>
          </a:prstGeom>
        </p:spPr>
        <p:txBody>
          <a:bodyPr anchor="t" rtlCol="false" tIns="0" lIns="0" bIns="0" rIns="0">
            <a:spAutoFit/>
          </a:bodyPr>
          <a:lstStyle/>
          <a:p>
            <a:pPr algn="ctr">
              <a:lnSpc>
                <a:spcPts val="2380"/>
              </a:lnSpc>
            </a:pPr>
            <a:r>
              <a:rPr lang="en-US" sz="1700">
                <a:solidFill>
                  <a:srgbClr val="FFFFFF"/>
                </a:solidFill>
                <a:latin typeface="Trocchi"/>
                <a:ea typeface="Trocchi"/>
                <a:cs typeface="Trocchi"/>
                <a:sym typeface="Trocchi"/>
              </a:rPr>
              <a:t>Figura 10.pagina web </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814" r="0" b="-814"/>
            </a:stretch>
          </a:blipFill>
        </p:spPr>
      </p:sp>
      <p:sp>
        <p:nvSpPr>
          <p:cNvPr name="Freeform 3" id="3"/>
          <p:cNvSpPr/>
          <p:nvPr/>
        </p:nvSpPr>
        <p:spPr>
          <a:xfrm flipH="false" flipV="false" rot="0">
            <a:off x="9950921" y="13205125"/>
            <a:ext cx="800350" cy="417292"/>
          </a:xfrm>
          <a:custGeom>
            <a:avLst/>
            <a:gdLst/>
            <a:ahLst/>
            <a:cxnLst/>
            <a:rect r="r" b="b" t="t" l="l"/>
            <a:pathLst>
              <a:path h="417292" w="800350">
                <a:moveTo>
                  <a:pt x="0" y="0"/>
                </a:moveTo>
                <a:lnTo>
                  <a:pt x="800350" y="0"/>
                </a:lnTo>
                <a:lnTo>
                  <a:pt x="800350" y="417292"/>
                </a:lnTo>
                <a:lnTo>
                  <a:pt x="0" y="417292"/>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435126" y="1028700"/>
            <a:ext cx="16599789" cy="5950533"/>
            <a:chOff x="0" y="0"/>
            <a:chExt cx="22133052" cy="7934044"/>
          </a:xfrm>
        </p:grpSpPr>
        <p:grpSp>
          <p:nvGrpSpPr>
            <p:cNvPr name="Group 5" id="5"/>
            <p:cNvGrpSpPr/>
            <p:nvPr/>
          </p:nvGrpSpPr>
          <p:grpSpPr>
            <a:xfrm rot="0">
              <a:off x="0" y="525681"/>
              <a:ext cx="1523753" cy="6882683"/>
              <a:chOff x="0" y="0"/>
              <a:chExt cx="422718" cy="1909386"/>
            </a:xfrm>
          </p:grpSpPr>
          <p:sp>
            <p:nvSpPr>
              <p:cNvPr name="Freeform 6" id="6"/>
              <p:cNvSpPr/>
              <p:nvPr/>
            </p:nvSpPr>
            <p:spPr>
              <a:xfrm flipH="false" flipV="false" rot="0">
                <a:off x="0" y="0"/>
                <a:ext cx="422718" cy="1909386"/>
              </a:xfrm>
              <a:custGeom>
                <a:avLst/>
                <a:gdLst/>
                <a:ahLst/>
                <a:cxnLst/>
                <a:rect r="r" b="b" t="t" l="l"/>
                <a:pathLst>
                  <a:path h="1909386" w="422718">
                    <a:moveTo>
                      <a:pt x="144708" y="0"/>
                    </a:moveTo>
                    <a:lnTo>
                      <a:pt x="278010" y="0"/>
                    </a:lnTo>
                    <a:cubicBezTo>
                      <a:pt x="316389" y="0"/>
                      <a:pt x="353196" y="15246"/>
                      <a:pt x="380334" y="42384"/>
                    </a:cubicBezTo>
                    <a:cubicBezTo>
                      <a:pt x="407472" y="69522"/>
                      <a:pt x="422718" y="106329"/>
                      <a:pt x="422718" y="144708"/>
                    </a:cubicBezTo>
                    <a:lnTo>
                      <a:pt x="422718" y="1764678"/>
                    </a:lnTo>
                    <a:cubicBezTo>
                      <a:pt x="422718" y="1844598"/>
                      <a:pt x="357930" y="1909386"/>
                      <a:pt x="278010" y="1909386"/>
                    </a:cubicBezTo>
                    <a:lnTo>
                      <a:pt x="144708" y="1909386"/>
                    </a:lnTo>
                    <a:cubicBezTo>
                      <a:pt x="64788" y="1909386"/>
                      <a:pt x="0" y="1844598"/>
                      <a:pt x="0" y="1764678"/>
                    </a:cubicBezTo>
                    <a:lnTo>
                      <a:pt x="0" y="144708"/>
                    </a:lnTo>
                    <a:cubicBezTo>
                      <a:pt x="0" y="64788"/>
                      <a:pt x="64788" y="0"/>
                      <a:pt x="144708"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7" id="7"/>
              <p:cNvSpPr txBox="true"/>
              <p:nvPr/>
            </p:nvSpPr>
            <p:spPr>
              <a:xfrm>
                <a:off x="0" y="-38100"/>
                <a:ext cx="422718" cy="1947486"/>
              </a:xfrm>
              <a:prstGeom prst="rect">
                <a:avLst/>
              </a:prstGeom>
            </p:spPr>
            <p:txBody>
              <a:bodyPr anchor="ctr" rtlCol="false" tIns="50800" lIns="50800" bIns="50800" rIns="50800"/>
              <a:lstStyle/>
              <a:p>
                <a:pPr algn="ctr" marL="0" indent="0" lvl="0">
                  <a:lnSpc>
                    <a:spcPts val="2939"/>
                  </a:lnSpc>
                  <a:spcBef>
                    <a:spcPct val="0"/>
                  </a:spcBef>
                </a:pPr>
              </a:p>
            </p:txBody>
          </p:sp>
        </p:grpSp>
        <p:grpSp>
          <p:nvGrpSpPr>
            <p:cNvPr name="Group 8" id="8"/>
            <p:cNvGrpSpPr/>
            <p:nvPr/>
          </p:nvGrpSpPr>
          <p:grpSpPr>
            <a:xfrm rot="-10800000">
              <a:off x="20609300" y="525681"/>
              <a:ext cx="1523753" cy="6882683"/>
              <a:chOff x="0" y="0"/>
              <a:chExt cx="422718" cy="1909386"/>
            </a:xfrm>
          </p:grpSpPr>
          <p:sp>
            <p:nvSpPr>
              <p:cNvPr name="Freeform 9" id="9"/>
              <p:cNvSpPr/>
              <p:nvPr/>
            </p:nvSpPr>
            <p:spPr>
              <a:xfrm flipH="false" flipV="false" rot="0">
                <a:off x="0" y="0"/>
                <a:ext cx="422718" cy="1909386"/>
              </a:xfrm>
              <a:custGeom>
                <a:avLst/>
                <a:gdLst/>
                <a:ahLst/>
                <a:cxnLst/>
                <a:rect r="r" b="b" t="t" l="l"/>
                <a:pathLst>
                  <a:path h="1909386" w="422718">
                    <a:moveTo>
                      <a:pt x="144708" y="0"/>
                    </a:moveTo>
                    <a:lnTo>
                      <a:pt x="278010" y="0"/>
                    </a:lnTo>
                    <a:cubicBezTo>
                      <a:pt x="316389" y="0"/>
                      <a:pt x="353196" y="15246"/>
                      <a:pt x="380334" y="42384"/>
                    </a:cubicBezTo>
                    <a:cubicBezTo>
                      <a:pt x="407472" y="69522"/>
                      <a:pt x="422718" y="106329"/>
                      <a:pt x="422718" y="144708"/>
                    </a:cubicBezTo>
                    <a:lnTo>
                      <a:pt x="422718" y="1764678"/>
                    </a:lnTo>
                    <a:cubicBezTo>
                      <a:pt x="422718" y="1844598"/>
                      <a:pt x="357930" y="1909386"/>
                      <a:pt x="278010" y="1909386"/>
                    </a:cubicBezTo>
                    <a:lnTo>
                      <a:pt x="144708" y="1909386"/>
                    </a:lnTo>
                    <a:cubicBezTo>
                      <a:pt x="64788" y="1909386"/>
                      <a:pt x="0" y="1844598"/>
                      <a:pt x="0" y="1764678"/>
                    </a:cubicBezTo>
                    <a:lnTo>
                      <a:pt x="0" y="144708"/>
                    </a:lnTo>
                    <a:cubicBezTo>
                      <a:pt x="0" y="64788"/>
                      <a:pt x="64788" y="0"/>
                      <a:pt x="144708" y="0"/>
                    </a:cubicBezTo>
                    <a:close/>
                  </a:path>
                </a:pathLst>
              </a:custGeom>
              <a:gradFill rotWithShape="true">
                <a:gsLst>
                  <a:gs pos="0">
                    <a:srgbClr val="064E99">
                      <a:alpha val="100000"/>
                    </a:srgbClr>
                  </a:gs>
                  <a:gs pos="50000">
                    <a:srgbClr val="7194CD">
                      <a:alpha val="100000"/>
                    </a:srgbClr>
                  </a:gs>
                  <a:gs pos="100000">
                    <a:srgbClr val="CBDFFF">
                      <a:alpha val="100000"/>
                    </a:srgbClr>
                  </a:gs>
                </a:gsLst>
                <a:path path="circle">
                  <a:fillToRect l="0" r="100000" t="0" b="100000"/>
                </a:path>
                <a:tileRect r="0" l="-100000" b="0" t="-100000"/>
              </a:gradFill>
              <a:ln cap="rnd">
                <a:noFill/>
                <a:prstDash val="solid"/>
                <a:round/>
              </a:ln>
            </p:spPr>
          </p:sp>
          <p:sp>
            <p:nvSpPr>
              <p:cNvPr name="TextBox 10" id="10"/>
              <p:cNvSpPr txBox="true"/>
              <p:nvPr/>
            </p:nvSpPr>
            <p:spPr>
              <a:xfrm>
                <a:off x="0" y="-38100"/>
                <a:ext cx="422718" cy="1947486"/>
              </a:xfrm>
              <a:prstGeom prst="rect">
                <a:avLst/>
              </a:prstGeom>
            </p:spPr>
            <p:txBody>
              <a:bodyPr anchor="ctr" rtlCol="false" tIns="50800" lIns="50800" bIns="50800" rIns="50800"/>
              <a:lstStyle/>
              <a:p>
                <a:pPr algn="ctr" marL="0" indent="0" lvl="0">
                  <a:lnSpc>
                    <a:spcPts val="2939"/>
                  </a:lnSpc>
                  <a:spcBef>
                    <a:spcPct val="0"/>
                  </a:spcBef>
                </a:pPr>
              </a:p>
            </p:txBody>
          </p:sp>
        </p:grpSp>
        <p:grpSp>
          <p:nvGrpSpPr>
            <p:cNvPr name="Group 11" id="11"/>
            <p:cNvGrpSpPr/>
            <p:nvPr/>
          </p:nvGrpSpPr>
          <p:grpSpPr>
            <a:xfrm rot="0">
              <a:off x="503228" y="0"/>
              <a:ext cx="21129538" cy="7934044"/>
              <a:chOff x="0" y="0"/>
              <a:chExt cx="5861733" cy="2201054"/>
            </a:xfrm>
          </p:grpSpPr>
          <p:sp>
            <p:nvSpPr>
              <p:cNvPr name="Freeform 12" id="12"/>
              <p:cNvSpPr/>
              <p:nvPr/>
            </p:nvSpPr>
            <p:spPr>
              <a:xfrm flipH="false" flipV="false" rot="0">
                <a:off x="0" y="0"/>
                <a:ext cx="5861733" cy="2201054"/>
              </a:xfrm>
              <a:custGeom>
                <a:avLst/>
                <a:gdLst/>
                <a:ahLst/>
                <a:cxnLst/>
                <a:rect r="r" b="b" t="t" l="l"/>
                <a:pathLst>
                  <a:path h="2201054" w="5861733">
                    <a:moveTo>
                      <a:pt x="10436" y="0"/>
                    </a:moveTo>
                    <a:lnTo>
                      <a:pt x="5851298" y="0"/>
                    </a:lnTo>
                    <a:cubicBezTo>
                      <a:pt x="5857061" y="0"/>
                      <a:pt x="5861733" y="4672"/>
                      <a:pt x="5861733" y="10436"/>
                    </a:cubicBezTo>
                    <a:lnTo>
                      <a:pt x="5861733" y="2190618"/>
                    </a:lnTo>
                    <a:cubicBezTo>
                      <a:pt x="5861733" y="2196382"/>
                      <a:pt x="5857061" y="2201054"/>
                      <a:pt x="5851298" y="2201054"/>
                    </a:cubicBezTo>
                    <a:lnTo>
                      <a:pt x="10436" y="2201054"/>
                    </a:lnTo>
                    <a:cubicBezTo>
                      <a:pt x="4672" y="2201054"/>
                      <a:pt x="0" y="2196382"/>
                      <a:pt x="0" y="2190618"/>
                    </a:cubicBezTo>
                    <a:lnTo>
                      <a:pt x="0" y="10436"/>
                    </a:lnTo>
                    <a:cubicBezTo>
                      <a:pt x="0" y="4672"/>
                      <a:pt x="4672" y="0"/>
                      <a:pt x="10436" y="0"/>
                    </a:cubicBezTo>
                    <a:close/>
                  </a:path>
                </a:pathLst>
              </a:custGeom>
              <a:solidFill>
                <a:srgbClr val="FFFFFF"/>
              </a:solidFill>
              <a:ln cap="rnd">
                <a:noFill/>
                <a:prstDash val="solid"/>
                <a:round/>
              </a:ln>
            </p:spPr>
          </p:sp>
          <p:sp>
            <p:nvSpPr>
              <p:cNvPr name="TextBox 13" id="13"/>
              <p:cNvSpPr txBox="true"/>
              <p:nvPr/>
            </p:nvSpPr>
            <p:spPr>
              <a:xfrm>
                <a:off x="0" y="-38100"/>
                <a:ext cx="5861733" cy="2239154"/>
              </a:xfrm>
              <a:prstGeom prst="rect">
                <a:avLst/>
              </a:prstGeom>
            </p:spPr>
            <p:txBody>
              <a:bodyPr anchor="ctr" rtlCol="false" tIns="50800" lIns="50800" bIns="50800" rIns="50800"/>
              <a:lstStyle/>
              <a:p>
                <a:pPr algn="ctr">
                  <a:lnSpc>
                    <a:spcPts val="2939"/>
                  </a:lnSpc>
                </a:pPr>
              </a:p>
            </p:txBody>
          </p:sp>
        </p:grpSp>
      </p:grpSp>
      <p:grpSp>
        <p:nvGrpSpPr>
          <p:cNvPr name="Group 14" id="14"/>
          <p:cNvGrpSpPr/>
          <p:nvPr/>
        </p:nvGrpSpPr>
        <p:grpSpPr>
          <a:xfrm rot="0">
            <a:off x="6122885" y="0"/>
            <a:ext cx="6042231" cy="1689807"/>
            <a:chOff x="0" y="0"/>
            <a:chExt cx="2121243" cy="593240"/>
          </a:xfrm>
        </p:grpSpPr>
        <p:sp>
          <p:nvSpPr>
            <p:cNvPr name="Freeform 15" id="15"/>
            <p:cNvSpPr/>
            <p:nvPr/>
          </p:nvSpPr>
          <p:spPr>
            <a:xfrm flipH="false" flipV="false" rot="0">
              <a:off x="0" y="0"/>
              <a:ext cx="2121243" cy="593240"/>
            </a:xfrm>
            <a:custGeom>
              <a:avLst/>
              <a:gdLst/>
              <a:ahLst/>
              <a:cxnLst/>
              <a:rect r="r" b="b" t="t" l="l"/>
              <a:pathLst>
                <a:path h="593240" w="2121243">
                  <a:moveTo>
                    <a:pt x="25626" y="0"/>
                  </a:moveTo>
                  <a:lnTo>
                    <a:pt x="2095617" y="0"/>
                  </a:lnTo>
                  <a:cubicBezTo>
                    <a:pt x="2102414" y="0"/>
                    <a:pt x="2108932" y="2700"/>
                    <a:pt x="2113737" y="7506"/>
                  </a:cubicBezTo>
                  <a:cubicBezTo>
                    <a:pt x="2118543" y="12312"/>
                    <a:pt x="2121243" y="18830"/>
                    <a:pt x="2121243" y="25626"/>
                  </a:cubicBezTo>
                  <a:lnTo>
                    <a:pt x="2121243" y="567614"/>
                  </a:lnTo>
                  <a:cubicBezTo>
                    <a:pt x="2121243" y="574410"/>
                    <a:pt x="2118543" y="580928"/>
                    <a:pt x="2113737" y="585734"/>
                  </a:cubicBezTo>
                  <a:cubicBezTo>
                    <a:pt x="2108932" y="590540"/>
                    <a:pt x="2102414" y="593240"/>
                    <a:pt x="2095617" y="593240"/>
                  </a:cubicBezTo>
                  <a:lnTo>
                    <a:pt x="25626" y="593240"/>
                  </a:lnTo>
                  <a:cubicBezTo>
                    <a:pt x="18830" y="593240"/>
                    <a:pt x="12312" y="590540"/>
                    <a:pt x="7506" y="585734"/>
                  </a:cubicBezTo>
                  <a:cubicBezTo>
                    <a:pt x="2700" y="580928"/>
                    <a:pt x="0" y="574410"/>
                    <a:pt x="0" y="567614"/>
                  </a:cubicBezTo>
                  <a:lnTo>
                    <a:pt x="0" y="25626"/>
                  </a:lnTo>
                  <a:cubicBezTo>
                    <a:pt x="0" y="18830"/>
                    <a:pt x="2700" y="12312"/>
                    <a:pt x="7506" y="7506"/>
                  </a:cubicBezTo>
                  <a:cubicBezTo>
                    <a:pt x="12312" y="2700"/>
                    <a:pt x="18830" y="0"/>
                    <a:pt x="25626" y="0"/>
                  </a:cubicBezTo>
                  <a:close/>
                </a:path>
              </a:pathLst>
            </a:custGeom>
            <a:gradFill rotWithShape="true">
              <a:gsLst>
                <a:gs pos="0">
                  <a:srgbClr val="08122E">
                    <a:alpha val="100000"/>
                  </a:srgbClr>
                </a:gs>
                <a:gs pos="100000">
                  <a:srgbClr val="2D5297">
                    <a:alpha val="100000"/>
                  </a:srgbClr>
                </a:gs>
              </a:gsLst>
              <a:path path="circle">
                <a:fillToRect l="0" r="100000" t="0" b="100000"/>
              </a:path>
              <a:tileRect r="0" l="-100000" b="0" t="-100000"/>
            </a:gradFill>
            <a:ln cap="sq">
              <a:noFill/>
              <a:prstDash val="solid"/>
              <a:miter/>
            </a:ln>
          </p:spPr>
        </p:sp>
        <p:sp>
          <p:nvSpPr>
            <p:cNvPr name="TextBox 16" id="16"/>
            <p:cNvSpPr txBox="true"/>
            <p:nvPr/>
          </p:nvSpPr>
          <p:spPr>
            <a:xfrm>
              <a:off x="0" y="-76200"/>
              <a:ext cx="2121243" cy="669440"/>
            </a:xfrm>
            <a:prstGeom prst="rect">
              <a:avLst/>
            </a:prstGeom>
          </p:spPr>
          <p:txBody>
            <a:bodyPr anchor="ctr" rtlCol="false" tIns="47543" lIns="47543" bIns="47543" rIns="47543"/>
            <a:lstStyle/>
            <a:p>
              <a:pPr algn="ctr">
                <a:lnSpc>
                  <a:spcPts val="5459"/>
                </a:lnSpc>
              </a:pPr>
              <a:r>
                <a:rPr lang="en-US" sz="3900" spc="39">
                  <a:solidFill>
                    <a:srgbClr val="ECECEC"/>
                  </a:solidFill>
                  <a:latin typeface="Trocchi"/>
                  <a:ea typeface="Trocchi"/>
                  <a:cs typeface="Trocchi"/>
                  <a:sym typeface="Trocchi"/>
                </a:rPr>
                <a:t>🔥PROBLEMATICA🔥</a:t>
              </a:r>
            </a:p>
          </p:txBody>
        </p:sp>
      </p:grpSp>
      <p:sp>
        <p:nvSpPr>
          <p:cNvPr name="AutoShape 17" id="17"/>
          <p:cNvSpPr/>
          <p:nvPr/>
        </p:nvSpPr>
        <p:spPr>
          <a:xfrm>
            <a:off x="1253085" y="8544287"/>
            <a:ext cx="15781831" cy="0"/>
          </a:xfrm>
          <a:prstGeom prst="line">
            <a:avLst/>
          </a:prstGeom>
          <a:ln cap="flat" w="19050">
            <a:solidFill>
              <a:srgbClr val="FFFFFF"/>
            </a:solidFill>
            <a:prstDash val="solid"/>
            <a:headEnd type="none" len="sm" w="sm"/>
            <a:tailEnd type="none" len="sm" w="sm"/>
          </a:ln>
        </p:spPr>
      </p:sp>
      <p:sp>
        <p:nvSpPr>
          <p:cNvPr name="Freeform 18" id="18"/>
          <p:cNvSpPr/>
          <p:nvPr/>
        </p:nvSpPr>
        <p:spPr>
          <a:xfrm flipH="false" flipV="false" rot="0">
            <a:off x="6279354" y="5764975"/>
            <a:ext cx="6322865" cy="3762186"/>
          </a:xfrm>
          <a:custGeom>
            <a:avLst/>
            <a:gdLst/>
            <a:ahLst/>
            <a:cxnLst/>
            <a:rect r="r" b="b" t="t" l="l"/>
            <a:pathLst>
              <a:path h="3762186" w="6322865">
                <a:moveTo>
                  <a:pt x="0" y="0"/>
                </a:moveTo>
                <a:lnTo>
                  <a:pt x="6322866" y="0"/>
                </a:lnTo>
                <a:lnTo>
                  <a:pt x="6322866" y="3762186"/>
                </a:lnTo>
                <a:lnTo>
                  <a:pt x="0" y="3762186"/>
                </a:lnTo>
                <a:lnTo>
                  <a:pt x="0" y="0"/>
                </a:lnTo>
                <a:close/>
              </a:path>
            </a:pathLst>
          </a:custGeom>
          <a:blipFill>
            <a:blip r:embed="rId5"/>
            <a:stretch>
              <a:fillRect l="-13609" t="0" r="-9375" b="-16265"/>
            </a:stretch>
          </a:blipFill>
        </p:spPr>
      </p:sp>
      <p:sp>
        <p:nvSpPr>
          <p:cNvPr name="TextBox 19" id="19"/>
          <p:cNvSpPr txBox="true"/>
          <p:nvPr/>
        </p:nvSpPr>
        <p:spPr>
          <a:xfrm rot="0">
            <a:off x="2939067" y="3324973"/>
            <a:ext cx="13003441" cy="715977"/>
          </a:xfrm>
          <a:prstGeom prst="rect">
            <a:avLst/>
          </a:prstGeom>
        </p:spPr>
        <p:txBody>
          <a:bodyPr anchor="t" rtlCol="false" tIns="0" lIns="0" bIns="0" rIns="0">
            <a:spAutoFit/>
          </a:bodyPr>
          <a:lstStyle/>
          <a:p>
            <a:pPr algn="ctr">
              <a:lnSpc>
                <a:spcPts val="5829"/>
              </a:lnSpc>
            </a:pPr>
            <a:r>
              <a:rPr lang="en-US" sz="4163" b="true">
                <a:solidFill>
                  <a:srgbClr val="FFFFFF"/>
                </a:solidFill>
                <a:latin typeface="IBM Plex Sans Bold"/>
                <a:ea typeface="IBM Plex Sans Bold"/>
                <a:cs typeface="IBM Plex Sans Bold"/>
                <a:sym typeface="IBM Plex Sans Bold"/>
              </a:rPr>
              <a:t>PROBLEMATICA</a:t>
            </a:r>
          </a:p>
        </p:txBody>
      </p:sp>
      <p:sp>
        <p:nvSpPr>
          <p:cNvPr name="TextBox 20" id="20"/>
          <p:cNvSpPr txBox="true"/>
          <p:nvPr/>
        </p:nvSpPr>
        <p:spPr>
          <a:xfrm rot="0">
            <a:off x="2686449" y="1642182"/>
            <a:ext cx="12915101" cy="4675945"/>
          </a:xfrm>
          <a:prstGeom prst="rect">
            <a:avLst/>
          </a:prstGeom>
        </p:spPr>
        <p:txBody>
          <a:bodyPr anchor="t" rtlCol="false" tIns="0" lIns="0" bIns="0" rIns="0">
            <a:spAutoFit/>
          </a:bodyPr>
          <a:lstStyle/>
          <a:p>
            <a:pPr algn="just">
              <a:lnSpc>
                <a:spcPts val="4049"/>
              </a:lnSpc>
            </a:pPr>
            <a:r>
              <a:rPr lang="en-US" sz="2892">
                <a:solidFill>
                  <a:srgbClr val="EE0723"/>
                </a:solidFill>
                <a:latin typeface="Trocchi"/>
                <a:ea typeface="Trocchi"/>
                <a:cs typeface="Trocchi"/>
                <a:sym typeface="Trocchi"/>
              </a:rPr>
              <a:t>La institución enfrenta una baja visibilidad y reconocimiento, por lo que depende en gran medida de la distribución masiva de folletos impresos para promocionar sus cursos, Esta situación dificulta captar nuevos estudiantes, y desconfianza por parte del público que prefiere instituciones más populares o con mayor respaldo. Esta práctica, además de ser poco efectiva en la era digital, afecta negativamente al medio ambiente debido al uso excesivo de papel, tintas contaminantes y generación de residuos.</a:t>
            </a:r>
          </a:p>
          <a:p>
            <a:pPr algn="ctr">
              <a:lnSpc>
                <a:spcPts val="5413"/>
              </a:lnSpc>
            </a:pPr>
          </a:p>
        </p:txBody>
      </p:sp>
      <p:sp>
        <p:nvSpPr>
          <p:cNvPr name="TextBox 21" id="21"/>
          <p:cNvSpPr txBox="true"/>
          <p:nvPr/>
        </p:nvSpPr>
        <p:spPr>
          <a:xfrm rot="0">
            <a:off x="7650061" y="9498586"/>
            <a:ext cx="3332830" cy="297180"/>
          </a:xfrm>
          <a:prstGeom prst="rect">
            <a:avLst/>
          </a:prstGeom>
        </p:spPr>
        <p:txBody>
          <a:bodyPr anchor="t" rtlCol="false" tIns="0" lIns="0" bIns="0" rIns="0">
            <a:spAutoFit/>
          </a:bodyPr>
          <a:lstStyle/>
          <a:p>
            <a:pPr algn="ctr">
              <a:lnSpc>
                <a:spcPts val="2520"/>
              </a:lnSpc>
            </a:pPr>
            <a:r>
              <a:rPr lang="en-US" sz="1800">
                <a:solidFill>
                  <a:srgbClr val="FFFFFF"/>
                </a:solidFill>
                <a:latin typeface="Trocchi"/>
                <a:ea typeface="Trocchi"/>
                <a:cs typeface="Trocchi"/>
                <a:sym typeface="Trocchi"/>
              </a:rPr>
              <a:t>Figura 11.partes de mi página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DAGoxe3_EC8</dc:identifier>
  <dcterms:modified xsi:type="dcterms:W3CDTF">2011-08-01T06:04:30Z</dcterms:modified>
  <cp:revision>1</cp:revision>
  <dc:title>Presentación Proyecto de Negocios Moderno Azul</dc:title>
</cp:coreProperties>
</file>

<file path=docProps/thumbnail.jpeg>
</file>